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6" r:id="rId2"/>
    <p:sldId id="273" r:id="rId3"/>
    <p:sldId id="278" r:id="rId4"/>
    <p:sldId id="280" r:id="rId5"/>
    <p:sldId id="290" r:id="rId6"/>
    <p:sldId id="289" r:id="rId7"/>
    <p:sldId id="285" r:id="rId8"/>
    <p:sldId id="284" r:id="rId9"/>
    <p:sldId id="287" r:id="rId10"/>
    <p:sldId id="281" r:id="rId11"/>
  </p:sldIdLst>
  <p:sldSz cx="12192000" cy="6858000"/>
  <p:notesSz cx="6858000" cy="9144000"/>
  <p:embeddedFontLst>
    <p:embeddedFont>
      <p:font typeface="Cambria Math" panose="02040503050406030204" pitchFamily="18" charset="0"/>
      <p:regular r:id="rId13"/>
    </p:embeddedFont>
    <p:embeddedFont>
      <p:font typeface="Futura Std Book" panose="020B0802020204020204" charset="0"/>
      <p:bold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88A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38100" cap="rnd">
              <a:solidFill>
                <a:srgbClr val="00588A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38100">
                <a:solidFill>
                  <a:srgbClr val="00588A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Sheet1!$A$3:$A$9</c:f>
              <c:numCache>
                <c:formatCode>General</c:formatCode>
                <c:ptCount val="7"/>
                <c:pt idx="0">
                  <c:v>1990</c:v>
                </c:pt>
                <c:pt idx="1">
                  <c:v>2000</c:v>
                </c:pt>
                <c:pt idx="2">
                  <c:v>2002</c:v>
                </c:pt>
                <c:pt idx="3">
                  <c:v>2020</c:v>
                </c:pt>
                <c:pt idx="4">
                  <c:v>2030</c:v>
                </c:pt>
                <c:pt idx="5">
                  <c:v>2040</c:v>
                </c:pt>
                <c:pt idx="6">
                  <c:v>2050</c:v>
                </c:pt>
              </c:numCache>
            </c:numRef>
          </c:cat>
          <c:val>
            <c:numRef>
              <c:f>Sheet1!$B$3:$B$9</c:f>
              <c:numCache>
                <c:formatCode>General</c:formatCode>
                <c:ptCount val="7"/>
                <c:pt idx="0">
                  <c:v>5.0999999999999996</c:v>
                </c:pt>
                <c:pt idx="1">
                  <c:v>7.2</c:v>
                </c:pt>
                <c:pt idx="2">
                  <c:v>11.8</c:v>
                </c:pt>
                <c:pt idx="3">
                  <c:v>15.7</c:v>
                </c:pt>
                <c:pt idx="4">
                  <c:v>24.3</c:v>
                </c:pt>
                <c:pt idx="5">
                  <c:v>32.299999999999997</c:v>
                </c:pt>
                <c:pt idx="6">
                  <c:v>37.4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944-4EA5-B683-2C602E438B8E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871321919"/>
        <c:axId val="21470047"/>
      </c:lineChart>
      <c:catAx>
        <c:axId val="18713219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470047"/>
        <c:crosses val="autoZero"/>
        <c:auto val="1"/>
        <c:lblAlgn val="ctr"/>
        <c:lblOffset val="100"/>
        <c:noMultiLvlLbl val="0"/>
      </c:catAx>
      <c:valAx>
        <c:axId val="2147004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71321919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전체 진료비</c:v>
                </c:pt>
              </c:strCache>
            </c:strRef>
          </c:tx>
          <c:spPr>
            <a:solidFill>
              <a:srgbClr val="00588A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Sheet1!$B$2:$B$6</c:f>
              <c:numCache>
                <c:formatCode>#,##0</c:formatCode>
                <c:ptCount val="5"/>
                <c:pt idx="0">
                  <c:v>507426</c:v>
                </c:pt>
                <c:pt idx="1">
                  <c:v>545275</c:v>
                </c:pt>
                <c:pt idx="2">
                  <c:v>580170</c:v>
                </c:pt>
                <c:pt idx="3">
                  <c:v>646623</c:v>
                </c:pt>
                <c:pt idx="4">
                  <c:v>696271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BB-4FA2-B052-44BEB622CCD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65세 이상 진료비</c:v>
                </c:pt>
              </c:strCache>
            </c:strRef>
          </c:tx>
          <c:spPr>
            <a:solidFill>
              <a:schemeClr val="bg2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Sheet1!$C$2:$C$6</c:f>
              <c:numCache>
                <c:formatCode>#,##0</c:formatCode>
                <c:ptCount val="5"/>
                <c:pt idx="0">
                  <c:v>175283</c:v>
                </c:pt>
                <c:pt idx="1">
                  <c:v>193551</c:v>
                </c:pt>
                <c:pt idx="2">
                  <c:v>213615</c:v>
                </c:pt>
                <c:pt idx="3">
                  <c:v>245643</c:v>
                </c:pt>
                <c:pt idx="4">
                  <c:v>271357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ABB-4FA2-B052-44BEB622CC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864751"/>
        <c:axId val="116369391"/>
      </c:barChart>
      <c:catAx>
        <c:axId val="208647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6369391"/>
        <c:crosses val="autoZero"/>
        <c:auto val="1"/>
        <c:lblAlgn val="ctr"/>
        <c:lblOffset val="100"/>
        <c:noMultiLvlLbl val="0"/>
      </c:catAx>
      <c:valAx>
        <c:axId val="116369391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864751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38100" cap="rnd">
              <a:solidFill>
                <a:srgbClr val="00588A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38100">
                <a:solidFill>
                  <a:srgbClr val="00588A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6.1070794396714118E-2"/>
                  <c:y val="-9.31545725758806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228-4440-B778-7B2464229FB5}"/>
                </c:ext>
              </c:extLst>
            </c:dLbl>
            <c:dLbl>
              <c:idx val="1"/>
              <c:layout>
                <c:manualLayout>
                  <c:x val="-6.1070794396714118E-2"/>
                  <c:y val="-9.315457257588066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228-4440-B778-7B2464229FB5}"/>
                </c:ext>
              </c:extLst>
            </c:dLbl>
            <c:dLbl>
              <c:idx val="2"/>
              <c:layout>
                <c:manualLayout>
                  <c:x val="-6.1070794396714076E-2"/>
                  <c:y val="-9.31545725758806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228-4440-B778-7B2464229FB5}"/>
                </c:ext>
              </c:extLst>
            </c:dLbl>
            <c:dLbl>
              <c:idx val="3"/>
              <c:layout>
                <c:manualLayout>
                  <c:x val="-6.5626603052750518E-2"/>
                  <c:y val="-9.31545725758806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228-4440-B778-7B2464229FB5}"/>
                </c:ext>
              </c:extLst>
            </c:dLbl>
            <c:dLbl>
              <c:idx val="4"/>
              <c:layout>
                <c:manualLayout>
                  <c:x val="-5.3747421663408249E-2"/>
                  <c:y val="-8.468597506898241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228-4440-B778-7B2464229FB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6.8</c:v>
                </c:pt>
                <c:pt idx="1">
                  <c:v>7.1</c:v>
                </c:pt>
                <c:pt idx="2">
                  <c:v>7.5</c:v>
                </c:pt>
                <c:pt idx="3">
                  <c:v>7.8</c:v>
                </c:pt>
                <c:pt idx="4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228-4440-B778-7B2464229FB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317115264"/>
        <c:axId val="1112126000"/>
      </c:lineChart>
      <c:catAx>
        <c:axId val="1317115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12126000"/>
        <c:crosses val="autoZero"/>
        <c:auto val="1"/>
        <c:lblAlgn val="ctr"/>
        <c:lblOffset val="100"/>
        <c:noMultiLvlLbl val="0"/>
      </c:catAx>
      <c:valAx>
        <c:axId val="11121260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17115264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00588A"/>
            </a:solidFill>
            <a:ln>
              <a:solidFill>
                <a:srgbClr val="00588A"/>
              </a:solidFill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2015</c:v>
                </c:pt>
                <c:pt idx="2">
                  <c:v>2018</c:v>
                </c:pt>
                <c:pt idx="3">
                  <c:v>2020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27</c:v>
                </c:pt>
                <c:pt idx="1">
                  <c:v>39</c:v>
                </c:pt>
                <c:pt idx="2">
                  <c:v>56</c:v>
                </c:pt>
                <c:pt idx="3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17-48D3-B863-FFBB6BDDE0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27192480"/>
        <c:axId val="1325345232"/>
      </c:barChart>
      <c:catAx>
        <c:axId val="1327192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25345232"/>
        <c:crosses val="autoZero"/>
        <c:auto val="1"/>
        <c:lblAlgn val="ctr"/>
        <c:lblOffset val="100"/>
        <c:noMultiLvlLbl val="0"/>
      </c:catAx>
      <c:valAx>
        <c:axId val="13253452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27192480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고혈압</c:v>
                </c:pt>
              </c:strCache>
            </c:strRef>
          </c:tx>
          <c:spPr>
            <a:solidFill>
              <a:srgbClr val="00588A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2005</c:v>
                </c:pt>
                <c:pt idx="1">
                  <c:v>2010</c:v>
                </c:pt>
                <c:pt idx="2">
                  <c:v>2015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583</c:v>
                </c:pt>
                <c:pt idx="1">
                  <c:v>1161</c:v>
                </c:pt>
                <c:pt idx="2">
                  <c:v>1413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0E-4470-B1CB-654911C1E6F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당뇨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2005</c:v>
                </c:pt>
                <c:pt idx="1">
                  <c:v>2010</c:v>
                </c:pt>
                <c:pt idx="2">
                  <c:v>2015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301</c:v>
                </c:pt>
                <c:pt idx="1">
                  <c:v>601</c:v>
                </c:pt>
                <c:pt idx="2">
                  <c:v>856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20E-4470-B1CB-654911C1E6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56554048"/>
        <c:axId val="1440616304"/>
      </c:barChart>
      <c:catAx>
        <c:axId val="145655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40616304"/>
        <c:crosses val="autoZero"/>
        <c:auto val="1"/>
        <c:lblAlgn val="ctr"/>
        <c:lblOffset val="100"/>
        <c:noMultiLvlLbl val="0"/>
      </c:catAx>
      <c:valAx>
        <c:axId val="1440616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56554048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007A18-9D95-4545-B167-A27A533D40A3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F6B1F6-CEE9-41AE-9709-BFF0FC3BC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534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12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고령화율 비중을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1970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기준 ‘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1’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설정하고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년까지의 증가규모를 비교할 때 우리나라는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4.0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5460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5568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291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109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3866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8418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2543C5-218E-4B68-A882-AD56415BF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4954444-D041-48E5-BA20-1B6334B8E0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A8F6B8-5CC5-4DF4-8488-ED3388570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6AA961-8B28-4691-A5F8-9311E149A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A34743-41A2-4947-ABF0-AEF786004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11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63977C-1C3E-409D-974C-179200D41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10100E-C437-4F04-BE7E-290FC16A4A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4C5E75-7A9D-4917-A50B-600F55D25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0E3A09-B74E-4B2E-8802-75AA44A7C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BD3532-9DB8-46F9-977A-981FD50C3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04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6CDDCDC-E78E-4A8E-A7AE-2B36137119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45A6CA-3997-42C9-A6E8-EDC97A2F80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4F358E-BCB3-4FE3-897E-127C5BD5C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640B3E-83EC-4E37-8785-E43B3CC3E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EB933C-5ED8-43BD-BE17-EF4934DE2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8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404532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5BEB1F-84AC-4F2B-9651-AD081A0B4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81687B-0C05-46B9-8DFB-475DE1E56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3E425A-79A5-4D64-B561-768B7E3F5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888AC9-72EC-4238-BA2A-B2F507996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4C7B95-A435-4511-B1DC-8E31C795F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272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32B0E3-3BCA-48C8-A775-3CCD7E51B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37377C-2623-4B8D-8886-F23F329EB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E5144B-E412-45AF-BC43-1CBCA0FF6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E0C5A7-5FCF-4181-B540-E1AE75502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471AC4-F507-4A1A-A8F9-AB9E1A079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97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538C8C-5C28-48B6-ACA3-C350FD34B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BD2E9F-DED8-46D6-9843-D4FDAAF82A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4E5485C-E5A7-451E-A9C5-C532C983EF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2CB392-E0FA-4ED3-B89D-680D1146C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920B74-7A3A-4F31-B6F7-C066118A3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034526-4B78-476C-9C5F-6EFF09DA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577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9D78F2-F69E-47B7-8675-5F4E05568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D9B8D1-C516-4ED5-B689-C155F1C1D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D3AFC0-C5A6-43D5-8D8A-C2F5A7A4A3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6E22B4-932D-4574-A06F-E1F42791CE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3A0EDA7-1E0B-4A08-94E6-9DB8D839A4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049D3B-CA17-4E3E-9302-FB7EABE83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E13AA4C-5816-4321-9764-61CC0B0E8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9CB39D-2EB4-4EFF-8358-5CDC5C677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772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74CBD0-85A0-4032-BDEB-FA301D21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CA247E7-0794-46C8-9F43-697D46065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FF885BF-C0E0-4D96-95EF-5E0E75AD7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DA4450-D209-47E6-BD09-781256EAD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692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69AA34-B0BF-4DCE-8EA3-F702E537A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FE7FFC6-2E13-479F-AB40-ADC020E83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24C0E8-1421-4BB9-8E53-20E2F25AA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423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75F064-FE09-4E13-8787-7BED601CE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C45BC6-DB5E-4F44-9AE5-D9000F3C6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59417D-584D-45B5-A8AC-A16F8D929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00B31C-C793-46BF-8E11-8C2201EA8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2A8504-FC72-45AE-83FC-405E79EF0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232639-720F-4AF7-9CE2-58C54EE91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084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C72C4C-C6AF-4161-8E5F-8B57868FD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9366F1-7902-44CE-BC67-57A5970ECD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0A83EA-E41C-4F95-BEB0-6B142D6855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2DA1A4-7534-44FF-8F3F-836DA313A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33678-29A5-4C84-8695-D7E4E1E02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52AE85-0014-4B29-A96C-6FBFA573B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503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382C84-8385-46D6-A237-11691A345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243F6F-8D1C-402B-9FD9-4A45410D2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CCBC38-E46D-45CD-B4F4-FB79404335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5DB7C-6749-465C-9106-5FF71F2C3744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853C4F-8B3E-4C66-BDA5-0D21ABD9A2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7965FF-765F-4043-B85A-0CBACBA2E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366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B0BD22A-4E14-4E74-9561-92C7AB262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746"/>
            <a:ext cx="12192000" cy="809548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17226F9-CBBE-47BE-9116-67C1BC965B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lt1">
                  <a:alpha val="43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11B015-4E23-402E-967B-8961514D9802}"/>
              </a:ext>
            </a:extLst>
          </p:cNvPr>
          <p:cNvSpPr txBox="1"/>
          <p:nvPr/>
        </p:nvSpPr>
        <p:spPr>
          <a:xfrm>
            <a:off x="8924406" y="4925242"/>
            <a:ext cx="309372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>
                <a:solidFill>
                  <a:srgbClr val="00588A"/>
                </a:solidFill>
                <a:latin typeface="Futura Std Book" panose="020B0802020204020204" pitchFamily="34" charset="0"/>
              </a:rPr>
              <a:t>B</a:t>
            </a:r>
            <a:r>
              <a:rPr lang="ko-KR" altLang="en-US" sz="3000" b="1">
                <a:solidFill>
                  <a:srgbClr val="00588A"/>
                </a:solidFill>
                <a:latin typeface="Futura Std Book" panose="020B0802020204020204" pitchFamily="34" charset="0"/>
              </a:rPr>
              <a:t>반 </a:t>
            </a:r>
            <a:r>
              <a:rPr lang="en-US" altLang="ko-KR" sz="3000" b="1">
                <a:solidFill>
                  <a:srgbClr val="00588A"/>
                </a:solidFill>
                <a:latin typeface="Futura Std Book" panose="020B0802020204020204" pitchFamily="34" charset="0"/>
              </a:rPr>
              <a:t>3</a:t>
            </a:r>
            <a:r>
              <a:rPr lang="ko-KR" altLang="en-US" sz="3000" b="1">
                <a:solidFill>
                  <a:srgbClr val="00588A"/>
                </a:solidFill>
                <a:latin typeface="Futura Std Book" panose="020B0802020204020204" pitchFamily="34" charset="0"/>
              </a:rPr>
              <a:t>조</a:t>
            </a:r>
            <a:endParaRPr lang="en-US" altLang="ko-KR" sz="3000" b="1">
              <a:solidFill>
                <a:srgbClr val="00588A"/>
              </a:solidFill>
              <a:latin typeface="Futura Std Book" panose="020B0802020204020204" pitchFamily="34" charset="0"/>
            </a:endParaRPr>
          </a:p>
          <a:p>
            <a:pPr algn="r"/>
            <a:r>
              <a:rPr lang="ko-KR" altLang="en-US" sz="3000" b="1">
                <a:solidFill>
                  <a:srgbClr val="00588A"/>
                </a:solidFill>
                <a:latin typeface="Futura Std Book" panose="020B0802020204020204" pitchFamily="34" charset="0"/>
              </a:rPr>
              <a:t>노</a:t>
            </a:r>
            <a:r>
              <a:rPr lang="en-US" altLang="ko-KR" sz="3000" b="1">
                <a:solidFill>
                  <a:srgbClr val="00588A"/>
                </a:solidFill>
                <a:latin typeface="Futura Std Book" panose="020B0802020204020204" pitchFamily="34" charset="0"/>
              </a:rPr>
              <a:t>.</a:t>
            </a:r>
            <a:r>
              <a:rPr lang="ko-KR" altLang="en-US" sz="3000" b="1">
                <a:solidFill>
                  <a:srgbClr val="00588A"/>
                </a:solidFill>
                <a:latin typeface="Futura Std Book" panose="020B0802020204020204" pitchFamily="34" charset="0"/>
              </a:rPr>
              <a:t>나</a:t>
            </a:r>
            <a:r>
              <a:rPr lang="en-US" altLang="ko-KR" sz="3000" b="1">
                <a:solidFill>
                  <a:srgbClr val="00588A"/>
                </a:solidFill>
                <a:latin typeface="Futura Std Book" panose="020B0802020204020204" pitchFamily="34" charset="0"/>
              </a:rPr>
              <a:t>.</a:t>
            </a:r>
            <a:r>
              <a:rPr lang="ko-KR" altLang="en-US" sz="3000" b="1">
                <a:solidFill>
                  <a:srgbClr val="00588A"/>
                </a:solidFill>
                <a:latin typeface="Futura Std Book" panose="020B0802020204020204" pitchFamily="34" charset="0"/>
              </a:rPr>
              <a:t>있</a:t>
            </a:r>
            <a:r>
              <a:rPr lang="en-US" altLang="ko-KR" sz="3200" b="1">
                <a:solidFill>
                  <a:schemeClr val="bg1"/>
                </a:solidFill>
                <a:latin typeface="Futura Std Book" panose="020B0802020204020204" pitchFamily="34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85F69D-1923-4F89-872C-0F6C58DE8983}"/>
              </a:ext>
            </a:extLst>
          </p:cNvPr>
          <p:cNvSpPr txBox="1"/>
          <p:nvPr/>
        </p:nvSpPr>
        <p:spPr>
          <a:xfrm>
            <a:off x="365760" y="495321"/>
            <a:ext cx="92481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00588A"/>
                </a:solidFill>
                <a:latin typeface="Futura Std Book" panose="020B0802020204020204" pitchFamily="34" charset="0"/>
              </a:rPr>
              <a:t>실버 헬스 케어 </a:t>
            </a:r>
            <a:r>
              <a:rPr lang="ko-KR" altLang="en-US" sz="3200" b="1">
                <a:solidFill>
                  <a:srgbClr val="00588A"/>
                </a:solidFill>
                <a:latin typeface="Futura Std Book" panose="020B0802020204020204" pitchFamily="34" charset="0"/>
              </a:rPr>
              <a:t>플랫폼 구축과 </a:t>
            </a:r>
            <a:endParaRPr lang="en-US" altLang="ko-KR" sz="3200" b="1" dirty="0">
              <a:solidFill>
                <a:srgbClr val="00588A"/>
              </a:solidFill>
              <a:latin typeface="Futura Std Book" panose="020B0802020204020204" pitchFamily="34" charset="0"/>
            </a:endParaRPr>
          </a:p>
          <a:p>
            <a:r>
              <a:rPr lang="ko-KR" altLang="en-US" sz="3200" b="1" dirty="0">
                <a:solidFill>
                  <a:srgbClr val="00588A"/>
                </a:solidFill>
                <a:latin typeface="Futura Std Book" panose="020B0802020204020204" pitchFamily="34" charset="0"/>
              </a:rPr>
              <a:t>서비스 </a:t>
            </a:r>
            <a:r>
              <a:rPr lang="ko-KR" altLang="en-US" sz="3200" b="1" dirty="0" err="1">
                <a:solidFill>
                  <a:srgbClr val="00588A"/>
                </a:solidFill>
                <a:latin typeface="Futura Std Book" panose="020B0802020204020204" pitchFamily="34" charset="0"/>
              </a:rPr>
              <a:t>보급율</a:t>
            </a:r>
            <a:r>
              <a:rPr lang="ko-KR" altLang="en-US" sz="3200" b="1" dirty="0">
                <a:solidFill>
                  <a:srgbClr val="00588A"/>
                </a:solidFill>
                <a:latin typeface="Futura Std Book" panose="020B0802020204020204" pitchFamily="34" charset="0"/>
              </a:rPr>
              <a:t> </a:t>
            </a:r>
            <a:r>
              <a:rPr lang="en-US" altLang="ko-KR" sz="3200" b="1" dirty="0">
                <a:solidFill>
                  <a:srgbClr val="00588A"/>
                </a:solidFill>
                <a:latin typeface="Futura Std Book" panose="020B0802020204020204" pitchFamily="34" charset="0"/>
              </a:rPr>
              <a:t>50</a:t>
            </a:r>
            <a:r>
              <a:rPr lang="en-US" altLang="ko-KR" sz="3200" b="1">
                <a:solidFill>
                  <a:srgbClr val="00588A"/>
                </a:solidFill>
                <a:latin typeface="Futura Std Book" panose="020B0802020204020204" pitchFamily="34" charset="0"/>
              </a:rPr>
              <a:t>% </a:t>
            </a:r>
            <a:r>
              <a:rPr lang="ko-KR" altLang="en-US" sz="3200" b="1">
                <a:solidFill>
                  <a:srgbClr val="00588A"/>
                </a:solidFill>
                <a:latin typeface="Futura Std Book" panose="020B0802020204020204" pitchFamily="34" charset="0"/>
              </a:rPr>
              <a:t>달성을 통한 수익 증대</a:t>
            </a:r>
            <a:endParaRPr lang="en-US" altLang="ko-KR" sz="3200" b="1" dirty="0">
              <a:solidFill>
                <a:srgbClr val="00588A"/>
              </a:solidFill>
              <a:latin typeface="Futura Std Book" panose="020B08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419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C680A20-BEC8-4EF5-BF74-70FE6B84CA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88A"/>
          </a:solidFill>
          <a:ln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753A5-18BE-4BFB-9ED9-5026D33AAD65}"/>
              </a:ext>
            </a:extLst>
          </p:cNvPr>
          <p:cNvSpPr txBox="1"/>
          <p:nvPr/>
        </p:nvSpPr>
        <p:spPr>
          <a:xfrm>
            <a:off x="3224212" y="3013501"/>
            <a:ext cx="5743575" cy="8309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</a:rPr>
              <a:t>Thank You</a:t>
            </a:r>
            <a:endParaRPr lang="ko-KR" altLang="en-US" sz="4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009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rgbClr val="1018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직사각형 4"/>
          <p:cNvSpPr/>
          <p:nvPr/>
        </p:nvSpPr>
        <p:spPr>
          <a:xfrm>
            <a:off x="375804" y="436367"/>
            <a:ext cx="3547827" cy="1874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333" b="1" dirty="0">
                <a:solidFill>
                  <a:schemeClr val="tx1"/>
                </a:solidFill>
                <a:latin typeface="Futura Std Book" panose="020B0802020204020204" charset="0"/>
                <a:ea typeface="맑은 고딕" panose="020B0503020000020004" pitchFamily="50" charset="-127"/>
              </a:rPr>
              <a:t>Contents</a:t>
            </a:r>
            <a:endParaRPr lang="ko-KR" altLang="en-US" sz="5333" b="1" dirty="0">
              <a:solidFill>
                <a:schemeClr val="tx1"/>
              </a:solidFill>
              <a:latin typeface="Futura Std Book" panose="020B0802020204020204" charset="0"/>
              <a:ea typeface="맑은 고딕" panose="020B0503020000020004" pitchFamily="50" charset="-127"/>
            </a:endParaRPr>
          </a:p>
        </p:txBody>
      </p:sp>
      <p:sp>
        <p:nvSpPr>
          <p:cNvPr id="7" name="Shape 62"/>
          <p:cNvSpPr txBox="1">
            <a:spLocks/>
          </p:cNvSpPr>
          <p:nvPr/>
        </p:nvSpPr>
        <p:spPr>
          <a:xfrm>
            <a:off x="4759577" y="806328"/>
            <a:ext cx="7056619" cy="5661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r>
              <a:rPr lang="ko-KR" altLang="en-US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추진 배경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추진 목적</a:t>
            </a:r>
            <a:endParaRPr lang="en-US" altLang="ko-KR" sz="25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 </a:t>
            </a:r>
            <a:r>
              <a:rPr lang="ko-KR" altLang="en-US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</a:t>
            </a:r>
            <a:endParaRPr lang="en-US" altLang="ko-KR" sz="25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 </a:t>
            </a:r>
            <a:r>
              <a:rPr lang="ko-KR" altLang="en-US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잠재원인 도출</a:t>
            </a:r>
            <a:endParaRPr lang="en-US" altLang="ko-KR" sz="25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 </a:t>
            </a:r>
            <a:r>
              <a:rPr lang="ko-KR" altLang="en-US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잠재원인 우선순위</a:t>
            </a:r>
            <a:endParaRPr lang="en-US" altLang="ko-KR" sz="25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2500" b="1">
                <a:solidFill>
                  <a:schemeClr val="tx1"/>
                </a:solidFill>
                <a:latin typeface="Futura Std Book" panose="020B0802020204020204" pitchFamily="34" charset="0"/>
              </a:rPr>
              <a:t> 조사내용</a:t>
            </a:r>
            <a:endParaRPr lang="en-US" altLang="ko-KR" sz="2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4181475" y="0"/>
            <a:ext cx="0" cy="6858000"/>
          </a:xfrm>
          <a:prstGeom prst="line">
            <a:avLst/>
          </a:prstGeom>
          <a:ln w="7620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342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그룹 82">
            <a:extLst>
              <a:ext uri="{FF2B5EF4-FFF2-40B4-BE49-F238E27FC236}">
                <a16:creationId xmlns:a16="http://schemas.microsoft.com/office/drawing/2014/main" id="{9D412082-FC30-4BE1-9CB2-20BFDFEF936A}"/>
              </a:ext>
            </a:extLst>
          </p:cNvPr>
          <p:cNvGrpSpPr/>
          <p:nvPr/>
        </p:nvGrpSpPr>
        <p:grpSpPr>
          <a:xfrm>
            <a:off x="124020" y="2194736"/>
            <a:ext cx="2917825" cy="3256788"/>
            <a:chOff x="5648960" y="2452293"/>
            <a:chExt cx="2476500" cy="1493279"/>
          </a:xfrm>
          <a:solidFill>
            <a:srgbClr val="E7E6E6"/>
          </a:solidFill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BC67AE28-33F7-4CC0-B765-5291E9B1F1D3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9563A3A-A2A1-4D5B-8A65-435A50A842D9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212B5BC9-85E7-402C-8BFD-A678E2F6C611}"/>
              </a:ext>
            </a:extLst>
          </p:cNvPr>
          <p:cNvGrpSpPr/>
          <p:nvPr/>
        </p:nvGrpSpPr>
        <p:grpSpPr>
          <a:xfrm>
            <a:off x="3115807" y="2194736"/>
            <a:ext cx="2917825" cy="3256788"/>
            <a:chOff x="5648960" y="2452293"/>
            <a:chExt cx="2476500" cy="1493279"/>
          </a:xfrm>
          <a:solidFill>
            <a:srgbClr val="E7E6E6"/>
          </a:solidFill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BD0A192-4D86-4CDC-9C15-0814F46722B3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C62B3D8-A087-41EE-9D93-CAC0AB4B3413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01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추진 배경 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332139" y="6073629"/>
            <a:ext cx="9527721" cy="503913"/>
          </a:xfrm>
          <a:prstGeom prst="rect">
            <a:avLst/>
          </a:prstGeom>
          <a:noFill/>
          <a:ln w="38100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Futura Std Book" panose="020B0802020204020204" pitchFamily="34" charset="0"/>
              </a:rPr>
              <a:t>초고령 사회 진입에 따른 헬스 케어 플랫폼</a:t>
            </a:r>
            <a:r>
              <a:rPr lang="en-US" altLang="ko-KR" sz="24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2400" b="1">
                <a:solidFill>
                  <a:schemeClr val="tx1"/>
                </a:solidFill>
                <a:latin typeface="Futura Std Book" panose="020B0802020204020204" pitchFamily="34" charset="0"/>
              </a:rPr>
              <a:t>제작</a:t>
            </a:r>
            <a:endParaRPr lang="ko-KR" altLang="en-US" sz="24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C924889-FBB5-41D0-8060-0102C9C6D785}"/>
              </a:ext>
            </a:extLst>
          </p:cNvPr>
          <p:cNvGrpSpPr/>
          <p:nvPr/>
        </p:nvGrpSpPr>
        <p:grpSpPr>
          <a:xfrm>
            <a:off x="124831" y="1674495"/>
            <a:ext cx="2917825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2D82DC4-B82B-49AD-8635-E8C134C21F45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4EFB3A-BE07-403C-A326-1996BC438AD7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kern="1200"/>
                <a:t>급격한 고령화 속도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D4A9BFE-6A64-4817-96C4-9286868C5D3A}"/>
              </a:ext>
            </a:extLst>
          </p:cNvPr>
          <p:cNvGrpSpPr/>
          <p:nvPr/>
        </p:nvGrpSpPr>
        <p:grpSpPr>
          <a:xfrm>
            <a:off x="6171580" y="2191133"/>
            <a:ext cx="2917825" cy="3256788"/>
            <a:chOff x="5648960" y="2452293"/>
            <a:chExt cx="2476500" cy="1493279"/>
          </a:xfrm>
          <a:solidFill>
            <a:srgbClr val="E7E6E6"/>
          </a:solidFill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9C64519-F6BA-4C59-9D45-F057258007D6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E416B78-8A8E-4B6E-8783-60251A537FEB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EDF72D4-EB8D-4AC2-843D-1726D65DA90F}"/>
              </a:ext>
            </a:extLst>
          </p:cNvPr>
          <p:cNvGrpSpPr/>
          <p:nvPr/>
        </p:nvGrpSpPr>
        <p:grpSpPr>
          <a:xfrm>
            <a:off x="3115806" y="1679255"/>
            <a:ext cx="2917826" cy="511392"/>
            <a:chOff x="5648960" y="1473093"/>
            <a:chExt cx="2476501" cy="9792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532E643-09AD-407E-8CB8-865765A55528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D230285-E435-46F8-B320-7DEC7B158182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solidFill>
              <a:srgbClr val="00588A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만성질환 유병률 증가</a:t>
              </a:r>
              <a:endParaRPr lang="en-US" altLang="ko-KR" sz="1600" b="1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86EA782-AF9B-47C9-B61E-305804CADA00}"/>
              </a:ext>
            </a:extLst>
          </p:cNvPr>
          <p:cNvGrpSpPr/>
          <p:nvPr/>
        </p:nvGrpSpPr>
        <p:grpSpPr>
          <a:xfrm>
            <a:off x="6171581" y="1674495"/>
            <a:ext cx="2917826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8F9A4FC-F5C6-40BA-9584-3FC72088447F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6383D7F-E107-43B0-B030-16BA0A020E2A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노인 의료비 증가</a:t>
              </a:r>
              <a:endParaRPr lang="ko-KR" altLang="en-US" sz="1600" b="1" kern="120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968CFC-C0B0-42AA-8EE9-9A41A2860817}"/>
              </a:ext>
            </a:extLst>
          </p:cNvPr>
          <p:cNvSpPr/>
          <p:nvPr/>
        </p:nvSpPr>
        <p:spPr>
          <a:xfrm>
            <a:off x="195765" y="3783183"/>
            <a:ext cx="2785110" cy="223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&lt; </a:t>
            </a:r>
            <a:r>
              <a:rPr lang="ko-KR" altLang="en-US" sz="1000" b="1">
                <a:solidFill>
                  <a:schemeClr val="tx1"/>
                </a:solidFill>
              </a:rPr>
              <a:t>고령인구 비율 예측 </a:t>
            </a:r>
            <a:r>
              <a:rPr lang="en-US" altLang="ko-KR" sz="1000" b="1">
                <a:solidFill>
                  <a:schemeClr val="tx1"/>
                </a:solidFill>
              </a:rPr>
              <a:t>&gt; </a:t>
            </a:r>
            <a:endParaRPr lang="ko-KR" altLang="en-US" sz="1000" b="1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900BE42-9666-488D-9549-61346A3C65F0}"/>
              </a:ext>
            </a:extLst>
          </p:cNvPr>
          <p:cNvSpPr/>
          <p:nvPr/>
        </p:nvSpPr>
        <p:spPr>
          <a:xfrm>
            <a:off x="195766" y="4112270"/>
            <a:ext cx="2785110" cy="118814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tIns="0" bIns="144000" rtlCol="0" anchor="ctr" anchorCtr="0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세계 최고 수준의 고령화 속도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en-US" altLang="ko-KR" sz="1300" b="1">
                <a:solidFill>
                  <a:schemeClr val="tx1"/>
                </a:solidFill>
              </a:rPr>
              <a:t>OECD </a:t>
            </a:r>
            <a:r>
              <a:rPr lang="ko-KR" altLang="en-US" sz="1300" b="1">
                <a:solidFill>
                  <a:schemeClr val="tx1"/>
                </a:solidFill>
              </a:rPr>
              <a:t>평균 </a:t>
            </a:r>
            <a:r>
              <a:rPr lang="en-US" altLang="ko-KR" sz="1300" b="1">
                <a:solidFill>
                  <a:schemeClr val="tx1"/>
                </a:solidFill>
              </a:rPr>
              <a:t>1.6 : </a:t>
            </a:r>
            <a:r>
              <a:rPr lang="ko-KR" altLang="en-US" sz="1300" b="1">
                <a:solidFill>
                  <a:schemeClr val="tx1"/>
                </a:solidFill>
              </a:rPr>
              <a:t>한국 </a:t>
            </a:r>
            <a:r>
              <a:rPr lang="en-US" altLang="ko-KR" sz="1300" b="1">
                <a:solidFill>
                  <a:schemeClr val="tx1"/>
                </a:solidFill>
              </a:rPr>
              <a:t>4.0</a:t>
            </a:r>
          </a:p>
          <a:p>
            <a:pPr algn="ctr">
              <a:lnSpc>
                <a:spcPct val="200000"/>
              </a:lnSpc>
            </a:pPr>
            <a:r>
              <a:rPr lang="en-US" altLang="ko-KR" sz="1300" b="1">
                <a:solidFill>
                  <a:schemeClr val="tx1"/>
                </a:solidFill>
              </a:rPr>
              <a:t>2030</a:t>
            </a:r>
            <a:r>
              <a:rPr lang="ko-KR" altLang="en-US" sz="1300" b="1">
                <a:solidFill>
                  <a:schemeClr val="tx1"/>
                </a:solidFill>
              </a:rPr>
              <a:t>년 </a:t>
            </a:r>
            <a:r>
              <a:rPr lang="en-US" altLang="ko-KR" sz="1300" b="1">
                <a:solidFill>
                  <a:schemeClr val="tx1"/>
                </a:solidFill>
              </a:rPr>
              <a:t>65</a:t>
            </a:r>
            <a:r>
              <a:rPr lang="ko-KR" altLang="en-US" sz="1300" b="1">
                <a:solidFill>
                  <a:schemeClr val="tx1"/>
                </a:solidFill>
              </a:rPr>
              <a:t>세 이상 비율 </a:t>
            </a:r>
            <a:r>
              <a:rPr lang="en-US" altLang="ko-KR" sz="1300" b="1">
                <a:solidFill>
                  <a:schemeClr val="tx1"/>
                </a:solidFill>
              </a:rPr>
              <a:t>25%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DBB40DE-1F55-43D8-B847-23F44620014F}"/>
              </a:ext>
            </a:extLst>
          </p:cNvPr>
          <p:cNvSpPr/>
          <p:nvPr/>
        </p:nvSpPr>
        <p:spPr>
          <a:xfrm>
            <a:off x="3182167" y="4122066"/>
            <a:ext cx="2785110" cy="122650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tIns="0" bIns="144000" rtlCol="0" anchor="ctr" anchorCtr="0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우리나라 성인 중 </a:t>
            </a:r>
            <a:r>
              <a:rPr lang="en-US" altLang="ko-KR" sz="1300" b="1">
                <a:solidFill>
                  <a:schemeClr val="tx1"/>
                </a:solidFill>
              </a:rPr>
              <a:t>54% </a:t>
            </a:r>
            <a:r>
              <a:rPr lang="ko-KR" altLang="en-US" sz="1300" b="1">
                <a:solidFill>
                  <a:schemeClr val="tx1"/>
                </a:solidFill>
              </a:rPr>
              <a:t>만성질환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만성질환 유병률 매년 증가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국민 의료비 평균 증가율 </a:t>
            </a:r>
            <a:r>
              <a:rPr lang="en-US" altLang="ko-KR" sz="1300" b="1">
                <a:solidFill>
                  <a:schemeClr val="tx1"/>
                </a:solidFill>
              </a:rPr>
              <a:t>6%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385C34-B838-405D-91DE-7381ACB26DFA}"/>
              </a:ext>
            </a:extLst>
          </p:cNvPr>
          <p:cNvSpPr/>
          <p:nvPr/>
        </p:nvSpPr>
        <p:spPr>
          <a:xfrm>
            <a:off x="3749353" y="3861967"/>
            <a:ext cx="1650734" cy="106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&lt; </a:t>
            </a:r>
            <a:r>
              <a:rPr lang="ko-KR" altLang="en-US" sz="1000" b="1">
                <a:solidFill>
                  <a:schemeClr val="tx1"/>
                </a:solidFill>
              </a:rPr>
              <a:t>만성질환 유병률  </a:t>
            </a:r>
            <a:r>
              <a:rPr lang="en-US" altLang="ko-KR" sz="1000" b="1">
                <a:solidFill>
                  <a:schemeClr val="tx1"/>
                </a:solidFill>
              </a:rPr>
              <a:t>&gt; </a:t>
            </a:r>
            <a:endParaRPr lang="ko-KR" altLang="en-US" sz="1000" b="1">
              <a:solidFill>
                <a:schemeClr val="tx1"/>
              </a:solidFill>
            </a:endParaRPr>
          </a:p>
        </p:txBody>
      </p:sp>
      <p:graphicFrame>
        <p:nvGraphicFramePr>
          <p:cNvPr id="55" name="차트 54">
            <a:extLst>
              <a:ext uri="{FF2B5EF4-FFF2-40B4-BE49-F238E27FC236}">
                <a16:creationId xmlns:a16="http://schemas.microsoft.com/office/drawing/2014/main" id="{0DA074BC-1681-4630-9A10-04B251E729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4587524"/>
              </p:ext>
            </p:extLst>
          </p:nvPr>
        </p:nvGraphicFramePr>
        <p:xfrm>
          <a:off x="195767" y="2272246"/>
          <a:ext cx="2785110" cy="15432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C833FE4C-8A75-43FF-BC7A-6B53A2C399EA}"/>
                  </a:ext>
                </a:extLst>
              </p:cNvPr>
              <p:cNvSpPr/>
              <p:nvPr/>
            </p:nvSpPr>
            <p:spPr>
              <a:xfrm>
                <a:off x="6251554" y="4113733"/>
                <a:ext cx="2785110" cy="1234921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108000" tIns="0" rIns="108000" bIns="144000" rtlCol="0" anchor="ctr" anchorCtr="0">
                <a:no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lang="ko-KR" altLang="en-US" sz="1300" b="1">
                    <a:solidFill>
                      <a:schemeClr val="tx1"/>
                    </a:solidFill>
                  </a:rPr>
                  <a:t>노인인구 증가 → 의료비 증가</a:t>
                </a:r>
                <a:endParaRPr lang="en-US" altLang="ko-KR" sz="1300" b="1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200000"/>
                  </a:lnSpc>
                </a:pPr>
                <a:r>
                  <a:rPr lang="ko-KR" altLang="en-US" sz="1300" b="1">
                    <a:solidFill>
                      <a:schemeClr val="tx1"/>
                    </a:solidFill>
                  </a:rPr>
                  <a:t>다른 연령에 비해 두 배 빠르게 증가 </a:t>
                </a:r>
                <a:endParaRPr lang="en-US" altLang="ko-KR" sz="1300" b="1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200000"/>
                  </a:lnSpc>
                </a:pPr>
                <a:r>
                  <a:rPr lang="ko-KR" altLang="en-US" sz="1300" b="1">
                    <a:solidFill>
                      <a:schemeClr val="tx1"/>
                    </a:solidFill>
                  </a:rPr>
                  <a:t>전체 진료비의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ko-KR" altLang="en-US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ko-KR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endParaRPr lang="en-US" altLang="ko-KR" sz="1300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C833FE4C-8A75-43FF-BC7A-6B53A2C399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554" y="4113733"/>
                <a:ext cx="2785110" cy="1234921"/>
              </a:xfrm>
              <a:prstGeom prst="rect">
                <a:avLst/>
              </a:prstGeom>
              <a:blipFill>
                <a:blip r:embed="rId4"/>
                <a:stretch>
                  <a:fillRect l="-2397" b="-29268"/>
                </a:stretch>
              </a:blipFill>
              <a:ln w="19050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직사각형 57">
            <a:extLst>
              <a:ext uri="{FF2B5EF4-FFF2-40B4-BE49-F238E27FC236}">
                <a16:creationId xmlns:a16="http://schemas.microsoft.com/office/drawing/2014/main" id="{D4F36E9B-E4EE-4594-9C35-EA5CEDD6F1EE}"/>
              </a:ext>
            </a:extLst>
          </p:cNvPr>
          <p:cNvSpPr/>
          <p:nvPr/>
        </p:nvSpPr>
        <p:spPr>
          <a:xfrm>
            <a:off x="6805125" y="3855608"/>
            <a:ext cx="1650734" cy="106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&lt; </a:t>
            </a:r>
            <a:r>
              <a:rPr lang="ko-KR" altLang="en-US" sz="1000" b="1">
                <a:solidFill>
                  <a:schemeClr val="tx1"/>
                </a:solidFill>
              </a:rPr>
              <a:t>의료비 통계지표</a:t>
            </a:r>
            <a:r>
              <a:rPr lang="en-US" altLang="ko-KR" sz="1000" b="1">
                <a:solidFill>
                  <a:schemeClr val="tx1"/>
                </a:solidFill>
              </a:rPr>
              <a:t>&gt; </a:t>
            </a:r>
            <a:endParaRPr lang="ko-KR" altLang="en-US" sz="1000" b="1">
              <a:solidFill>
                <a:schemeClr val="tx1"/>
              </a:solidFill>
            </a:endParaRPr>
          </a:p>
        </p:txBody>
      </p:sp>
      <p:graphicFrame>
        <p:nvGraphicFramePr>
          <p:cNvPr id="59" name="차트 58">
            <a:extLst>
              <a:ext uri="{FF2B5EF4-FFF2-40B4-BE49-F238E27FC236}">
                <a16:creationId xmlns:a16="http://schemas.microsoft.com/office/drawing/2014/main" id="{215C337F-95BC-4603-9772-33063A8A10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3368420"/>
              </p:ext>
            </p:extLst>
          </p:nvPr>
        </p:nvGraphicFramePr>
        <p:xfrm>
          <a:off x="6237937" y="2275166"/>
          <a:ext cx="2785110" cy="1530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893E035-3F55-496A-9D43-D93D870E7983}"/>
              </a:ext>
            </a:extLst>
          </p:cNvPr>
          <p:cNvCxnSpPr>
            <a:cxnSpLocks/>
          </p:cNvCxnSpPr>
          <p:nvPr/>
        </p:nvCxnSpPr>
        <p:spPr>
          <a:xfrm>
            <a:off x="1663076" y="5464974"/>
            <a:ext cx="3302" cy="330366"/>
          </a:xfrm>
          <a:prstGeom prst="line">
            <a:avLst/>
          </a:prstGeom>
          <a:ln w="3810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9152EA1-3490-431B-BADD-D4CA7A6A4AF3}"/>
              </a:ext>
            </a:extLst>
          </p:cNvPr>
          <p:cNvCxnSpPr>
            <a:cxnSpLocks/>
          </p:cNvCxnSpPr>
          <p:nvPr/>
        </p:nvCxnSpPr>
        <p:spPr>
          <a:xfrm>
            <a:off x="4682931" y="5485170"/>
            <a:ext cx="0" cy="293918"/>
          </a:xfrm>
          <a:prstGeom prst="line">
            <a:avLst/>
          </a:prstGeom>
          <a:ln w="3810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877770C-CE3F-470B-BF18-2D6ACAD68493}"/>
              </a:ext>
            </a:extLst>
          </p:cNvPr>
          <p:cNvCxnSpPr>
            <a:cxnSpLocks/>
          </p:cNvCxnSpPr>
          <p:nvPr/>
        </p:nvCxnSpPr>
        <p:spPr>
          <a:xfrm>
            <a:off x="7617279" y="5475787"/>
            <a:ext cx="0" cy="330366"/>
          </a:xfrm>
          <a:prstGeom prst="line">
            <a:avLst/>
          </a:prstGeom>
          <a:ln w="3810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331FA58-D636-4CAD-9526-6BA42B227312}"/>
              </a:ext>
            </a:extLst>
          </p:cNvPr>
          <p:cNvCxnSpPr>
            <a:cxnSpLocks/>
          </p:cNvCxnSpPr>
          <p:nvPr/>
        </p:nvCxnSpPr>
        <p:spPr>
          <a:xfrm flipV="1">
            <a:off x="1681249" y="5798168"/>
            <a:ext cx="8954235" cy="7985"/>
          </a:xfrm>
          <a:prstGeom prst="line">
            <a:avLst/>
          </a:prstGeom>
          <a:ln w="3810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6F74597C-A164-45C5-89D5-ABF59F94548E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096000" y="5798168"/>
            <a:ext cx="0" cy="275461"/>
          </a:xfrm>
          <a:prstGeom prst="line">
            <a:avLst/>
          </a:prstGeom>
          <a:ln w="3810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차트 65">
            <a:extLst>
              <a:ext uri="{FF2B5EF4-FFF2-40B4-BE49-F238E27FC236}">
                <a16:creationId xmlns:a16="http://schemas.microsoft.com/office/drawing/2014/main" id="{0FEA4A67-80C4-4B91-A8AE-58DB74949D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9753882"/>
              </p:ext>
            </p:extLst>
          </p:nvPr>
        </p:nvGraphicFramePr>
        <p:xfrm>
          <a:off x="3182167" y="2277007"/>
          <a:ext cx="2787650" cy="15420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86" name="그룹 85">
            <a:extLst>
              <a:ext uri="{FF2B5EF4-FFF2-40B4-BE49-F238E27FC236}">
                <a16:creationId xmlns:a16="http://schemas.microsoft.com/office/drawing/2014/main" id="{676DAE97-7895-4E46-92B1-6B5F38DE1913}"/>
              </a:ext>
            </a:extLst>
          </p:cNvPr>
          <p:cNvGrpSpPr/>
          <p:nvPr/>
        </p:nvGrpSpPr>
        <p:grpSpPr>
          <a:xfrm>
            <a:off x="9182043" y="2192208"/>
            <a:ext cx="2917825" cy="3256788"/>
            <a:chOff x="5648960" y="2452293"/>
            <a:chExt cx="2476500" cy="1493279"/>
          </a:xfrm>
          <a:solidFill>
            <a:srgbClr val="E7E6E6"/>
          </a:solidFill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CB5B472-BF06-4D43-9DAF-AB77444C1023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5CB5E51-87B6-4F6C-8D43-323D961D6C28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F7B0351-236A-48EC-9782-8D2246D7EFDC}"/>
              </a:ext>
            </a:extLst>
          </p:cNvPr>
          <p:cNvGrpSpPr/>
          <p:nvPr/>
        </p:nvGrpSpPr>
        <p:grpSpPr>
          <a:xfrm>
            <a:off x="9182043" y="1673354"/>
            <a:ext cx="2917826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2DA6C70D-5A4B-4204-9854-7A1FD26F0C82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B9250C5B-BD96-44F9-8B6A-6DC76EDEF89F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실버 헬스케어 산업 성장</a:t>
              </a:r>
              <a:endParaRPr lang="ko-KR" altLang="en-US" sz="1600" b="1" kern="1200"/>
            </a:p>
          </p:txBody>
        </p:sp>
      </p:grp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616264F-317E-4988-B103-0EDD84ADBBEE}"/>
              </a:ext>
            </a:extLst>
          </p:cNvPr>
          <p:cNvSpPr/>
          <p:nvPr/>
        </p:nvSpPr>
        <p:spPr>
          <a:xfrm>
            <a:off x="9242929" y="4113925"/>
            <a:ext cx="2785110" cy="123492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108000" tIns="0" rIns="108000" bIns="144000" rtlCol="0" anchor="ctr" anchorCtr="0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연평균 성장률 </a:t>
            </a:r>
            <a:r>
              <a:rPr lang="en-US" altLang="ko-KR" sz="1300" b="1">
                <a:solidFill>
                  <a:schemeClr val="tx1"/>
                </a:solidFill>
              </a:rPr>
              <a:t>13%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의료관련 산업 비중 </a:t>
            </a:r>
            <a:r>
              <a:rPr lang="en-US" altLang="ko-KR" sz="1300" b="1">
                <a:solidFill>
                  <a:schemeClr val="tx1"/>
                </a:solidFill>
              </a:rPr>
              <a:t>30%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의약품</a:t>
            </a:r>
            <a:r>
              <a:rPr lang="en-US" altLang="ko-KR" sz="1300" b="1">
                <a:solidFill>
                  <a:schemeClr val="tx1"/>
                </a:solidFill>
              </a:rPr>
              <a:t>, </a:t>
            </a:r>
            <a:r>
              <a:rPr lang="ko-KR" altLang="en-US" sz="1300" b="1">
                <a:solidFill>
                  <a:schemeClr val="tx1"/>
                </a:solidFill>
              </a:rPr>
              <a:t>요양서비스 수요 ↑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5B44F84-4A4E-4C59-BD32-2BBBE86F1ABB}"/>
              </a:ext>
            </a:extLst>
          </p:cNvPr>
          <p:cNvSpPr/>
          <p:nvPr/>
        </p:nvSpPr>
        <p:spPr>
          <a:xfrm>
            <a:off x="9810116" y="3857001"/>
            <a:ext cx="1796121" cy="106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&lt; </a:t>
            </a:r>
            <a:r>
              <a:rPr lang="ko-KR" altLang="en-US" sz="1000" b="1">
                <a:solidFill>
                  <a:schemeClr val="tx1"/>
                </a:solidFill>
              </a:rPr>
              <a:t>헬스케어 산업 성장지표</a:t>
            </a:r>
            <a:r>
              <a:rPr lang="en-US" altLang="ko-KR" sz="1000" b="1">
                <a:solidFill>
                  <a:schemeClr val="tx1"/>
                </a:solidFill>
              </a:rPr>
              <a:t>&gt; </a:t>
            </a:r>
            <a:endParaRPr lang="ko-KR" altLang="en-US" sz="1000" b="1">
              <a:solidFill>
                <a:schemeClr val="tx1"/>
              </a:solidFill>
            </a:endParaRP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6118731B-D121-43E4-A938-C790F033DCDF}"/>
              </a:ext>
            </a:extLst>
          </p:cNvPr>
          <p:cNvCxnSpPr>
            <a:cxnSpLocks/>
          </p:cNvCxnSpPr>
          <p:nvPr/>
        </p:nvCxnSpPr>
        <p:spPr>
          <a:xfrm>
            <a:off x="10616807" y="5464974"/>
            <a:ext cx="0" cy="330366"/>
          </a:xfrm>
          <a:prstGeom prst="line">
            <a:avLst/>
          </a:prstGeom>
          <a:ln w="3810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8" name="차트 107">
            <a:extLst>
              <a:ext uri="{FF2B5EF4-FFF2-40B4-BE49-F238E27FC236}">
                <a16:creationId xmlns:a16="http://schemas.microsoft.com/office/drawing/2014/main" id="{457F4E2B-702C-441F-B11E-E742AC60B0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848265"/>
              </p:ext>
            </p:extLst>
          </p:nvPr>
        </p:nvGraphicFramePr>
        <p:xfrm>
          <a:off x="9242929" y="2272246"/>
          <a:ext cx="2785109" cy="1544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9" name="직사각형 48">
            <a:extLst>
              <a:ext uri="{FF2B5EF4-FFF2-40B4-BE49-F238E27FC236}">
                <a16:creationId xmlns:a16="http://schemas.microsoft.com/office/drawing/2014/main" id="{AC6751DF-3863-4EA6-9725-859A2FCF5167}"/>
              </a:ext>
            </a:extLst>
          </p:cNvPr>
          <p:cNvSpPr/>
          <p:nvPr/>
        </p:nvSpPr>
        <p:spPr>
          <a:xfrm>
            <a:off x="1332139" y="1067689"/>
            <a:ext cx="9527721" cy="460121"/>
          </a:xfrm>
          <a:prstGeom prst="rect">
            <a:avLst/>
          </a:prstGeom>
          <a:noFill/>
          <a:ln w="38100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b="1">
                <a:solidFill>
                  <a:schemeClr val="tx1"/>
                </a:solidFill>
                <a:latin typeface="Futura Std Book" panose="020B0802020204020204" pitchFamily="34" charset="0"/>
              </a:rPr>
              <a:t>‘</a:t>
            </a:r>
            <a:r>
              <a:rPr lang="ko-KR" altLang="en-US" sz="2400" b="1">
                <a:solidFill>
                  <a:schemeClr val="tx1"/>
                </a:solidFill>
                <a:latin typeface="Futura Std Book" panose="020B0802020204020204" pitchFamily="34" charset="0"/>
              </a:rPr>
              <a:t>실버 헬스 케어</a:t>
            </a:r>
            <a:r>
              <a:rPr lang="en-US" altLang="ko-KR" sz="2400" b="1">
                <a:solidFill>
                  <a:schemeClr val="tx1"/>
                </a:solidFill>
                <a:latin typeface="Futura Std Book" panose="020B0802020204020204" pitchFamily="34" charset="0"/>
              </a:rPr>
              <a:t>’</a:t>
            </a:r>
            <a:r>
              <a:rPr lang="ko-KR" altLang="en-US" sz="2400" b="1">
                <a:solidFill>
                  <a:schemeClr val="tx1"/>
                </a:solidFill>
                <a:latin typeface="Futura Std Book" panose="020B0802020204020204" pitchFamily="34" charset="0"/>
              </a:rPr>
              <a:t> 사업으로 신규 수익 창출</a:t>
            </a:r>
            <a:endParaRPr lang="ko-KR" altLang="en-US" sz="24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02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추진 목적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C924889-FBB5-41D0-8060-0102C9C6D785}"/>
              </a:ext>
            </a:extLst>
          </p:cNvPr>
          <p:cNvGrpSpPr/>
          <p:nvPr/>
        </p:nvGrpSpPr>
        <p:grpSpPr>
          <a:xfrm>
            <a:off x="2431966" y="2433346"/>
            <a:ext cx="2979644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2D82DC4-B82B-49AD-8635-E8C134C21F45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4EFB3A-BE07-403C-A326-1996BC438AD7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kern="1200"/>
                <a:t>맞춤형 예측 모형 개발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06B5F05-FBB6-4652-8F5E-3BFA96EB6801}"/>
              </a:ext>
            </a:extLst>
          </p:cNvPr>
          <p:cNvGrpSpPr/>
          <p:nvPr/>
        </p:nvGrpSpPr>
        <p:grpSpPr>
          <a:xfrm>
            <a:off x="2431968" y="2954263"/>
            <a:ext cx="2979642" cy="2339830"/>
            <a:chOff x="5648960" y="2452293"/>
            <a:chExt cx="2476500" cy="1493279"/>
          </a:xfrm>
          <a:solidFill>
            <a:schemeClr val="bg2"/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04E8E1D-54E2-4FC7-83B8-8AE82D036E1D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332F61B-C37F-4593-ADEA-C80D8AFF8E33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D4A9BFE-6A64-4817-96C4-9286868C5D3A}"/>
              </a:ext>
            </a:extLst>
          </p:cNvPr>
          <p:cNvGrpSpPr/>
          <p:nvPr/>
        </p:nvGrpSpPr>
        <p:grpSpPr>
          <a:xfrm>
            <a:off x="8866371" y="2954264"/>
            <a:ext cx="2979641" cy="2335649"/>
            <a:chOff x="5648960" y="2452293"/>
            <a:chExt cx="2476500" cy="1493279"/>
          </a:xfrm>
          <a:solidFill>
            <a:srgbClr val="E7E6E6"/>
          </a:solidFill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9C64519-F6BA-4C59-9D45-F057258007D6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E416B78-8A8E-4B6E-8783-60251A537FEB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EDF72D4-EB8D-4AC2-843D-1726D65DA90F}"/>
              </a:ext>
            </a:extLst>
          </p:cNvPr>
          <p:cNvGrpSpPr/>
          <p:nvPr/>
        </p:nvGrpSpPr>
        <p:grpSpPr>
          <a:xfrm>
            <a:off x="5649170" y="2433346"/>
            <a:ext cx="2979644" cy="511392"/>
            <a:chOff x="5648960" y="1473093"/>
            <a:chExt cx="2476501" cy="9792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532E643-09AD-407E-8CB8-865765A55528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D230285-E435-46F8-B320-7DEC7B158182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solidFill>
              <a:srgbClr val="00588A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실버 헬스케어 시장 선점</a:t>
              </a:r>
              <a:endParaRPr lang="en-US" altLang="ko-KR" sz="1600" b="1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86EA782-AF9B-47C9-B61E-305804CADA00}"/>
              </a:ext>
            </a:extLst>
          </p:cNvPr>
          <p:cNvGrpSpPr/>
          <p:nvPr/>
        </p:nvGrpSpPr>
        <p:grpSpPr>
          <a:xfrm>
            <a:off x="8866368" y="2433347"/>
            <a:ext cx="2979644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8F9A4FC-F5C6-40BA-9584-3FC72088447F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6383D7F-E107-43B0-B030-16BA0A020E2A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kern="1200"/>
                <a:t>유병률 감소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084E676-BCE5-4388-BFCD-C7C4D9D653E3}"/>
              </a:ext>
            </a:extLst>
          </p:cNvPr>
          <p:cNvGrpSpPr/>
          <p:nvPr/>
        </p:nvGrpSpPr>
        <p:grpSpPr>
          <a:xfrm>
            <a:off x="5649170" y="2954263"/>
            <a:ext cx="2979641" cy="2335650"/>
            <a:chOff x="5648960" y="2452293"/>
            <a:chExt cx="2476500" cy="1493279"/>
          </a:xfrm>
          <a:solidFill>
            <a:srgbClr val="E7E6E6"/>
          </a:solidFill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598E2FC-86A4-4517-9958-E270397816AF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3B0BB23-E41A-49B5-A4CF-38C47507E6F2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88D1EA-4797-4F22-ACA1-D8F01D2AD0F4}"/>
              </a:ext>
            </a:extLst>
          </p:cNvPr>
          <p:cNvSpPr/>
          <p:nvPr/>
        </p:nvSpPr>
        <p:spPr>
          <a:xfrm>
            <a:off x="2535899" y="2954263"/>
            <a:ext cx="2771775" cy="2114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혈액검사</a:t>
            </a:r>
            <a:r>
              <a:rPr lang="en-US" altLang="ko-KR" sz="1600" b="1">
                <a:solidFill>
                  <a:schemeClr val="tx1"/>
                </a:solidFill>
              </a:rPr>
              <a:t> </a:t>
            </a:r>
            <a:r>
              <a:rPr lang="ko-KR" altLang="en-US" sz="1600" b="1">
                <a:solidFill>
                  <a:schemeClr val="tx1"/>
                </a:solidFill>
              </a:rPr>
              <a:t>데이터</a:t>
            </a:r>
            <a:r>
              <a:rPr lang="en-US" altLang="ko-KR" sz="1600" b="1">
                <a:solidFill>
                  <a:schemeClr val="tx1"/>
                </a:solidFill>
              </a:rPr>
              <a:t> ,BMI</a:t>
            </a:r>
            <a:r>
              <a:rPr lang="ko-KR" altLang="en-US" sz="1600" b="1">
                <a:solidFill>
                  <a:schemeClr val="tx1"/>
                </a:solidFill>
              </a:rPr>
              <a:t>등 </a:t>
            </a:r>
            <a:endParaRPr lang="en-US" altLang="ko-KR" sz="16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건강정보 데이터를</a:t>
            </a:r>
            <a:endParaRPr lang="en-US" altLang="ko-KR" sz="16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이용해 만성질환 사전 예측  </a:t>
            </a:r>
            <a:r>
              <a:rPr lang="en-US" altLang="ko-KR" sz="1600" b="1">
                <a:solidFill>
                  <a:schemeClr val="tx1"/>
                </a:solidFill>
              </a:rPr>
              <a:t> </a:t>
            </a:r>
            <a:endParaRPr lang="ko-KR" altLang="en-US" sz="16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83A0697-ABBC-4287-8001-4AED245D37E4}"/>
              </a:ext>
            </a:extLst>
          </p:cNvPr>
          <p:cNvSpPr/>
          <p:nvPr/>
        </p:nvSpPr>
        <p:spPr>
          <a:xfrm>
            <a:off x="5753103" y="3250594"/>
            <a:ext cx="2771775" cy="2114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저렴하고 대중적인</a:t>
            </a:r>
            <a:endParaRPr lang="en-US" altLang="ko-KR" sz="16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헬스케어 서비스 제공</a:t>
            </a:r>
            <a:r>
              <a:rPr lang="en-US" altLang="ko-KR" sz="1600" b="1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저조한 건강관리 사업 </a:t>
            </a:r>
            <a:endParaRPr lang="en-US" altLang="ko-KR" sz="16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이용률</a:t>
            </a:r>
            <a:r>
              <a:rPr lang="en-US" altLang="ko-KR" sz="1600" b="1">
                <a:solidFill>
                  <a:schemeClr val="tx1"/>
                </a:solidFill>
              </a:rPr>
              <a:t>(7%)</a:t>
            </a:r>
            <a:r>
              <a:rPr lang="ko-KR" altLang="en-US" sz="1600" b="1">
                <a:solidFill>
                  <a:schemeClr val="tx1"/>
                </a:solidFill>
              </a:rPr>
              <a:t> 개선</a:t>
            </a:r>
            <a:endParaRPr lang="en-US" altLang="ko-KR" sz="16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endParaRPr lang="en-US" altLang="ko-KR" b="1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7F154D9-776C-4A83-A2BE-8FE57018B53F}"/>
              </a:ext>
            </a:extLst>
          </p:cNvPr>
          <p:cNvSpPr/>
          <p:nvPr/>
        </p:nvSpPr>
        <p:spPr>
          <a:xfrm>
            <a:off x="8970301" y="3009679"/>
            <a:ext cx="2771775" cy="2114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생활습관 개선을 위한 </a:t>
            </a:r>
            <a:endParaRPr lang="en-US" altLang="ko-KR" sz="16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트레이닝 프로그램 제작</a:t>
            </a:r>
            <a:r>
              <a:rPr lang="en-US" altLang="ko-KR" sz="1600" b="1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당뇨 유병률 </a:t>
            </a:r>
            <a:endParaRPr lang="en-US" altLang="ko-KR" sz="16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en-US" altLang="ko-KR" sz="1600" b="1">
                <a:solidFill>
                  <a:schemeClr val="tx1"/>
                </a:solidFill>
              </a:rPr>
              <a:t>15%</a:t>
            </a:r>
            <a:r>
              <a:rPr lang="ko-KR" altLang="en-US" sz="1600" b="1">
                <a:solidFill>
                  <a:schemeClr val="tx1"/>
                </a:solidFill>
              </a:rPr>
              <a:t>까지 감소</a:t>
            </a:r>
            <a:r>
              <a:rPr lang="en-US" altLang="ko-KR" b="1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439294E-2AE0-4465-B19A-96760F0E1DBA}"/>
              </a:ext>
            </a:extLst>
          </p:cNvPr>
          <p:cNvSpPr/>
          <p:nvPr/>
        </p:nvSpPr>
        <p:spPr>
          <a:xfrm>
            <a:off x="2431964" y="1237883"/>
            <a:ext cx="9414045" cy="739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400" b="1">
                <a:solidFill>
                  <a:schemeClr val="tx1"/>
                </a:solidFill>
                <a:latin typeface="Futura Std Book" panose="020B0802020204020204" pitchFamily="34" charset="0"/>
              </a:rPr>
              <a:t>초고령화 사회 진입에 따른 </a:t>
            </a:r>
            <a:r>
              <a:rPr lang="en-US" altLang="ko-KR" sz="2400" b="1">
                <a:solidFill>
                  <a:schemeClr val="tx1"/>
                </a:solidFill>
                <a:latin typeface="Futura Std Book" panose="020B0802020204020204" pitchFamily="34" charset="0"/>
              </a:rPr>
              <a:t>‘</a:t>
            </a:r>
            <a:r>
              <a:rPr lang="ko-KR" altLang="en-US" sz="2400" b="1">
                <a:solidFill>
                  <a:schemeClr val="tx1"/>
                </a:solidFill>
                <a:latin typeface="Futura Std Book" panose="020B0802020204020204" pitchFamily="34" charset="0"/>
              </a:rPr>
              <a:t>실버 헬스 케어 플랫폼</a:t>
            </a:r>
            <a:r>
              <a:rPr lang="en-US" altLang="ko-KR" sz="2400" b="1">
                <a:solidFill>
                  <a:schemeClr val="tx1"/>
                </a:solidFill>
                <a:latin typeface="Futura Std Book" panose="020B0802020204020204" pitchFamily="34" charset="0"/>
              </a:rPr>
              <a:t>’ </a:t>
            </a:r>
            <a:r>
              <a:rPr lang="ko-KR" altLang="en-US" sz="2400" b="1">
                <a:solidFill>
                  <a:schemeClr val="tx1"/>
                </a:solidFill>
                <a:latin typeface="Futura Std Book" panose="020B0802020204020204" pitchFamily="34" charset="0"/>
              </a:rPr>
              <a:t>제작</a:t>
            </a:r>
            <a:endParaRPr lang="ko-KR" altLang="en-US" sz="24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08BE6892-DAAE-4618-926C-D2B5C2A705F1}"/>
              </a:ext>
            </a:extLst>
          </p:cNvPr>
          <p:cNvSpPr/>
          <p:nvPr/>
        </p:nvSpPr>
        <p:spPr>
          <a:xfrm>
            <a:off x="355514" y="1274993"/>
            <a:ext cx="1533525" cy="659958"/>
          </a:xfrm>
          <a:prstGeom prst="homePlate">
            <a:avLst/>
          </a:prstGeom>
          <a:solidFill>
            <a:srgbClr val="00588A"/>
          </a:solidFill>
          <a:ln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지향점</a:t>
            </a:r>
          </a:p>
        </p:txBody>
      </p:sp>
      <p:sp>
        <p:nvSpPr>
          <p:cNvPr id="50" name="화살표: 오각형 49">
            <a:extLst>
              <a:ext uri="{FF2B5EF4-FFF2-40B4-BE49-F238E27FC236}">
                <a16:creationId xmlns:a16="http://schemas.microsoft.com/office/drawing/2014/main" id="{4ABF276A-460B-4B23-B150-C1E67E2B0DFF}"/>
              </a:ext>
            </a:extLst>
          </p:cNvPr>
          <p:cNvSpPr/>
          <p:nvPr/>
        </p:nvSpPr>
        <p:spPr>
          <a:xfrm>
            <a:off x="355514" y="2433346"/>
            <a:ext cx="1533525" cy="659958"/>
          </a:xfrm>
          <a:prstGeom prst="homePlate">
            <a:avLst/>
          </a:prstGeom>
          <a:solidFill>
            <a:srgbClr val="00588A"/>
          </a:solidFill>
          <a:ln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추진방향</a:t>
            </a:r>
          </a:p>
        </p:txBody>
      </p:sp>
      <p:sp>
        <p:nvSpPr>
          <p:cNvPr id="53" name="화살표: 오각형 52">
            <a:extLst>
              <a:ext uri="{FF2B5EF4-FFF2-40B4-BE49-F238E27FC236}">
                <a16:creationId xmlns:a16="http://schemas.microsoft.com/office/drawing/2014/main" id="{6DD08F14-5A8E-4632-B7F9-8CC7C7B31803}"/>
              </a:ext>
            </a:extLst>
          </p:cNvPr>
          <p:cNvSpPr/>
          <p:nvPr/>
        </p:nvSpPr>
        <p:spPr>
          <a:xfrm>
            <a:off x="355514" y="5652201"/>
            <a:ext cx="1533525" cy="659958"/>
          </a:xfrm>
          <a:prstGeom prst="homePlate">
            <a:avLst/>
          </a:prstGeom>
          <a:solidFill>
            <a:srgbClr val="00588A"/>
          </a:solidFill>
          <a:ln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추진목적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4AF2BA9-D10D-46B4-BCA6-080F53DB15B8}"/>
              </a:ext>
            </a:extLst>
          </p:cNvPr>
          <p:cNvSpPr/>
          <p:nvPr/>
        </p:nvSpPr>
        <p:spPr>
          <a:xfrm>
            <a:off x="2431964" y="5598080"/>
            <a:ext cx="9233562" cy="76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4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의료</a:t>
            </a:r>
            <a:r>
              <a:rPr lang="en-US" altLang="ko-KR" sz="24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, </a:t>
            </a:r>
            <a:r>
              <a:rPr lang="ko-KR" altLang="en-US" sz="2400" b="1">
                <a:solidFill>
                  <a:schemeClr val="tx1"/>
                </a:solidFill>
                <a:latin typeface="Futura Std Book" panose="020B0802020204020204" pitchFamily="34" charset="0"/>
              </a:rPr>
              <a:t>요양 시설에 플랫폼 보급율 </a:t>
            </a:r>
            <a:r>
              <a:rPr lang="en-US" altLang="ko-KR" sz="2400" b="1">
                <a:solidFill>
                  <a:schemeClr val="tx1"/>
                </a:solidFill>
                <a:latin typeface="Futura Std Book" panose="020B0802020204020204" pitchFamily="34" charset="0"/>
              </a:rPr>
              <a:t>50% </a:t>
            </a:r>
            <a:r>
              <a:rPr lang="ko-KR" altLang="en-US" sz="2400" b="1">
                <a:solidFill>
                  <a:schemeClr val="tx1"/>
                </a:solidFill>
                <a:latin typeface="Futura Std Book" panose="020B0802020204020204" pitchFamily="34" charset="0"/>
              </a:rPr>
              <a:t>달성으로 수익 증대 </a:t>
            </a:r>
            <a:endParaRPr lang="ko-KR" altLang="en-US" sz="24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111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E4F87E2A-E3EC-4E70-92D2-E9B17DA7DBB5}"/>
              </a:ext>
            </a:extLst>
          </p:cNvPr>
          <p:cNvGrpSpPr/>
          <p:nvPr/>
        </p:nvGrpSpPr>
        <p:grpSpPr>
          <a:xfrm>
            <a:off x="6522854" y="2111601"/>
            <a:ext cx="2979642" cy="4562741"/>
            <a:chOff x="5648960" y="2452293"/>
            <a:chExt cx="2476500" cy="1493279"/>
          </a:xfrm>
          <a:solidFill>
            <a:schemeClr val="bg2"/>
          </a:solidFill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7B6EB73-DBD2-4A53-B252-3A272094C4E9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E86E48-7CBD-4F53-8316-CC86C229D231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03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현황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78837A9-0F2C-4E5F-B561-BEF7B7C73EFB}"/>
              </a:ext>
            </a:extLst>
          </p:cNvPr>
          <p:cNvGrpSpPr/>
          <p:nvPr/>
        </p:nvGrpSpPr>
        <p:grpSpPr>
          <a:xfrm>
            <a:off x="2675309" y="1600209"/>
            <a:ext cx="2979644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197D9F9-0554-4135-9826-3EE8DFFC42C3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4C289B5-A1A7-4E1F-9229-E5219F7912A4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고령자 만성질환 증가 </a:t>
              </a:r>
              <a:endParaRPr lang="ko-KR" altLang="en-US" sz="1600" b="1" kern="120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95A356E-A474-457C-8ED6-9D3BBD12B88C}"/>
              </a:ext>
            </a:extLst>
          </p:cNvPr>
          <p:cNvGrpSpPr/>
          <p:nvPr/>
        </p:nvGrpSpPr>
        <p:grpSpPr>
          <a:xfrm>
            <a:off x="2675307" y="2111601"/>
            <a:ext cx="2979642" cy="4562740"/>
            <a:chOff x="5648960" y="2452293"/>
            <a:chExt cx="2476500" cy="1493279"/>
          </a:xfrm>
          <a:solidFill>
            <a:schemeClr val="bg2"/>
          </a:solidFill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0828F743-BFED-4C60-9CCB-79F588681961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FD328B4-EFA7-4B36-B80E-D0B2A0508A50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D170728-C58E-43CD-ABAB-55BF4C4A6A24}"/>
              </a:ext>
            </a:extLst>
          </p:cNvPr>
          <p:cNvSpPr/>
          <p:nvPr/>
        </p:nvSpPr>
        <p:spPr>
          <a:xfrm>
            <a:off x="2779240" y="4930451"/>
            <a:ext cx="2771775" cy="2114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고령자 대다수가 만성질환</a:t>
            </a:r>
            <a:r>
              <a:rPr lang="en-US" altLang="ko-KR" sz="1300" b="1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의료비</a:t>
            </a:r>
            <a:r>
              <a:rPr lang="en-US" altLang="ko-KR" sz="1300" b="1">
                <a:solidFill>
                  <a:schemeClr val="tx1"/>
                </a:solidFill>
              </a:rPr>
              <a:t> </a:t>
            </a:r>
            <a:r>
              <a:rPr lang="ko-KR" altLang="en-US" sz="1300" b="1">
                <a:solidFill>
                  <a:schemeClr val="tx1"/>
                </a:solidFill>
              </a:rPr>
              <a:t>지출 상위항목이 만성질환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환자 비중</a:t>
            </a:r>
            <a:r>
              <a:rPr lang="en-US" altLang="ko-KR" sz="1300" b="1">
                <a:solidFill>
                  <a:schemeClr val="tx1"/>
                </a:solidFill>
              </a:rPr>
              <a:t>, </a:t>
            </a:r>
            <a:r>
              <a:rPr lang="ko-KR" altLang="en-US" sz="1300" b="1">
                <a:solidFill>
                  <a:schemeClr val="tx1"/>
                </a:solidFill>
              </a:rPr>
              <a:t>의료비 집단 전체 상회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/>
            <a:endParaRPr lang="ko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FA50FE7-64DF-4E1A-BBE8-5751F271E87F}"/>
              </a:ext>
            </a:extLst>
          </p:cNvPr>
          <p:cNvGrpSpPr/>
          <p:nvPr/>
        </p:nvGrpSpPr>
        <p:grpSpPr>
          <a:xfrm>
            <a:off x="6522855" y="1600210"/>
            <a:ext cx="2979644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163EF652-4D99-42F5-B2E3-D7E0CED000C3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E28AE77-4125-4484-9615-1B829AB8D344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수도권으로 환자 쏠림 </a:t>
              </a:r>
              <a:endParaRPr lang="ko-KR" altLang="en-US" sz="1600" b="1" kern="1200"/>
            </a:p>
          </p:txBody>
        </p: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1257E00-6C0B-4F60-9079-71E9F7A6A9B1}"/>
              </a:ext>
            </a:extLst>
          </p:cNvPr>
          <p:cNvSpPr/>
          <p:nvPr/>
        </p:nvSpPr>
        <p:spPr>
          <a:xfrm>
            <a:off x="6626787" y="5165014"/>
            <a:ext cx="2771775" cy="1645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전체 의료기관 </a:t>
            </a:r>
            <a:r>
              <a:rPr lang="en-US" altLang="ko-KR" sz="1300" b="1">
                <a:solidFill>
                  <a:schemeClr val="tx1"/>
                </a:solidFill>
              </a:rPr>
              <a:t>47% </a:t>
            </a:r>
            <a:r>
              <a:rPr lang="ko-KR" altLang="en-US" sz="1300" b="1">
                <a:solidFill>
                  <a:schemeClr val="tx1"/>
                </a:solidFill>
              </a:rPr>
              <a:t>수도권 집중</a:t>
            </a:r>
            <a:r>
              <a:rPr lang="en-US" altLang="ko-KR" sz="1300" b="1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지방은</a:t>
            </a:r>
            <a:r>
              <a:rPr lang="en-US" altLang="ko-KR" sz="1300" b="1">
                <a:solidFill>
                  <a:schemeClr val="tx1"/>
                </a:solidFill>
              </a:rPr>
              <a:t> </a:t>
            </a:r>
            <a:r>
              <a:rPr lang="ko-KR" altLang="en-US" sz="1300" b="1">
                <a:solidFill>
                  <a:schemeClr val="tx1"/>
                </a:solidFill>
              </a:rPr>
              <a:t>의료시설 공급이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수요를 충족시키지 못함  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3489AEE-2C52-486E-AD90-CAC655290F37}"/>
              </a:ext>
            </a:extLst>
          </p:cNvPr>
          <p:cNvSpPr/>
          <p:nvPr/>
        </p:nvSpPr>
        <p:spPr>
          <a:xfrm>
            <a:off x="1070806" y="898907"/>
            <a:ext cx="10050387" cy="739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500" b="1">
                <a:solidFill>
                  <a:schemeClr val="tx1"/>
                </a:solidFill>
                <a:latin typeface="Futura Std Book" panose="020B0802020204020204" pitchFamily="34" charset="0"/>
              </a:rPr>
              <a:t>고령화 심각성에 비해 열악한 실버 케어 산업 환경</a:t>
            </a:r>
            <a:endParaRPr lang="ko-KR" altLang="en-US" sz="2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E55A8B-6F7A-4C5D-9E51-04A1D70F5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786" y="2256288"/>
            <a:ext cx="2771776" cy="2772625"/>
          </a:xfrm>
          <a:prstGeom prst="rect">
            <a:avLst/>
          </a:prstGeom>
        </p:spPr>
      </p:pic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8787C51E-1519-4A38-8183-0D3076512C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2638831"/>
              </p:ext>
            </p:extLst>
          </p:nvPr>
        </p:nvGraphicFramePr>
        <p:xfrm>
          <a:off x="2779240" y="2256288"/>
          <a:ext cx="2771776" cy="27726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454680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6059A2FE-C380-453E-807A-F828CCAD218E}"/>
              </a:ext>
            </a:extLst>
          </p:cNvPr>
          <p:cNvGrpSpPr/>
          <p:nvPr/>
        </p:nvGrpSpPr>
        <p:grpSpPr>
          <a:xfrm>
            <a:off x="753774" y="2111602"/>
            <a:ext cx="2979642" cy="4562740"/>
            <a:chOff x="5648960" y="2452293"/>
            <a:chExt cx="2476500" cy="1493279"/>
          </a:xfrm>
          <a:solidFill>
            <a:schemeClr val="bg2"/>
          </a:solidFill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57416C9-C675-4CF5-ABB9-45E5C67D2234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0851278-75B4-496A-B029-09ADFF4F7E02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03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현황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9E2F46D-234C-45BD-B51F-ED6817F112DB}"/>
              </a:ext>
            </a:extLst>
          </p:cNvPr>
          <p:cNvGrpSpPr/>
          <p:nvPr/>
        </p:nvGrpSpPr>
        <p:grpSpPr>
          <a:xfrm>
            <a:off x="752765" y="1600210"/>
            <a:ext cx="10745615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EAA326B-BA86-46A6-913E-F020C04148B1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1A4C64A-05B3-4F97-B844-0FC552FDA319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제한된 헬스케어 서비스 </a:t>
              </a:r>
              <a:endParaRPr lang="ko-KR" altLang="en-US" sz="1600" b="1" kern="1200"/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3489AEE-2C52-486E-AD90-CAC655290F37}"/>
              </a:ext>
            </a:extLst>
          </p:cNvPr>
          <p:cNvSpPr/>
          <p:nvPr/>
        </p:nvSpPr>
        <p:spPr>
          <a:xfrm>
            <a:off x="1070806" y="898907"/>
            <a:ext cx="10050387" cy="739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500" b="1">
                <a:solidFill>
                  <a:schemeClr val="tx1"/>
                </a:solidFill>
                <a:latin typeface="Futura Std Book" panose="020B0802020204020204" pitchFamily="34" charset="0"/>
              </a:rPr>
              <a:t>고령화 심각성에 비해 열악한 실버 케어 산업 환경</a:t>
            </a:r>
            <a:endParaRPr lang="ko-KR" altLang="en-US" sz="2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29594F4-471A-45D4-B95F-D59AE5AA2BFC}"/>
              </a:ext>
            </a:extLst>
          </p:cNvPr>
          <p:cNvGrpSpPr/>
          <p:nvPr/>
        </p:nvGrpSpPr>
        <p:grpSpPr>
          <a:xfrm>
            <a:off x="3731404" y="2121058"/>
            <a:ext cx="7766977" cy="4553284"/>
            <a:chOff x="5648960" y="2452293"/>
            <a:chExt cx="2476500" cy="1493279"/>
          </a:xfrm>
          <a:solidFill>
            <a:schemeClr val="bg2"/>
          </a:solidFill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84B14C4-120D-4325-8ACE-BCB7EA9CE403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942259B-C090-4890-AA2F-0078FF82502C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FCBC494-0E36-4541-BD6D-388793374D44}"/>
              </a:ext>
            </a:extLst>
          </p:cNvPr>
          <p:cNvSpPr/>
          <p:nvPr/>
        </p:nvSpPr>
        <p:spPr>
          <a:xfrm>
            <a:off x="1057874" y="2370781"/>
            <a:ext cx="10050387" cy="40384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EC1B80-5442-482C-82D4-259B24975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408" y="2761063"/>
            <a:ext cx="1343767" cy="4892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834458F-EEF6-495F-8BD3-E89798EDA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74" y="2105628"/>
            <a:ext cx="1762751" cy="176275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9D9BC15-9112-4C87-89EF-3082CCBF09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752" y="2474057"/>
            <a:ext cx="1823993" cy="85608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D4398D2-F2B7-4E2E-A323-8673484643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029" y="2631071"/>
            <a:ext cx="2359252" cy="61193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E7D9B80-05A8-464F-9087-96817640C5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199" y="2802460"/>
            <a:ext cx="1742369" cy="47098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E58244FB-465A-4CCA-839F-0051290BB202}"/>
              </a:ext>
            </a:extLst>
          </p:cNvPr>
          <p:cNvSpPr/>
          <p:nvPr/>
        </p:nvSpPr>
        <p:spPr>
          <a:xfrm>
            <a:off x="3190403" y="3623091"/>
            <a:ext cx="1683428" cy="2020648"/>
          </a:xfrm>
          <a:prstGeom prst="rect">
            <a:avLst/>
          </a:prstGeom>
          <a:noFill/>
          <a:ln w="19050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스마트 밴드</a:t>
            </a:r>
            <a:r>
              <a:rPr lang="en-US" altLang="ko-KR" sz="1300" b="1">
                <a:solidFill>
                  <a:schemeClr val="tx1"/>
                </a:solidFill>
              </a:rPr>
              <a:t> ‘</a:t>
            </a:r>
            <a:r>
              <a:rPr lang="ko-KR" altLang="en-US" sz="1300" b="1">
                <a:solidFill>
                  <a:schemeClr val="tx1"/>
                </a:solidFill>
              </a:rPr>
              <a:t>심밴드</a:t>
            </a:r>
            <a:r>
              <a:rPr lang="en-US" altLang="ko-KR" sz="1300" b="1">
                <a:solidFill>
                  <a:schemeClr val="tx1"/>
                </a:solidFill>
              </a:rPr>
              <a:t>’ 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활용한 헬스케어</a:t>
            </a:r>
            <a:r>
              <a:rPr lang="en-US" altLang="ko-KR" sz="1300" b="1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데이터 저장</a:t>
            </a:r>
            <a:r>
              <a:rPr lang="en-US" altLang="ko-KR" sz="1300" b="1">
                <a:solidFill>
                  <a:schemeClr val="tx1"/>
                </a:solidFill>
              </a:rPr>
              <a:t>, </a:t>
            </a:r>
            <a:r>
              <a:rPr lang="ko-KR" altLang="en-US" sz="1300" b="1">
                <a:solidFill>
                  <a:schemeClr val="tx1"/>
                </a:solidFill>
              </a:rPr>
              <a:t>분석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플랫폼 </a:t>
            </a:r>
            <a:r>
              <a:rPr lang="en-US" altLang="ko-KR" sz="1300" b="1">
                <a:solidFill>
                  <a:schemeClr val="tx1"/>
                </a:solidFill>
              </a:rPr>
              <a:t>‘SAMI’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5C64CE6-E7EE-4042-AE53-377D57BDE253}"/>
              </a:ext>
            </a:extLst>
          </p:cNvPr>
          <p:cNvSpPr/>
          <p:nvPr/>
        </p:nvSpPr>
        <p:spPr>
          <a:xfrm>
            <a:off x="5222662" y="3615931"/>
            <a:ext cx="1683428" cy="2020648"/>
          </a:xfrm>
          <a:prstGeom prst="rect">
            <a:avLst/>
          </a:prstGeom>
          <a:noFill/>
          <a:ln w="19050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자생한방병원</a:t>
            </a:r>
            <a:r>
              <a:rPr lang="en-US" altLang="ko-KR" sz="1300" b="1">
                <a:solidFill>
                  <a:schemeClr val="tx1"/>
                </a:solidFill>
              </a:rPr>
              <a:t>, 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보령제약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등과 헬스케어 사업 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공동 추진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5EFE9ED-AA6D-452A-8255-DE9890F0FE2E}"/>
              </a:ext>
            </a:extLst>
          </p:cNvPr>
          <p:cNvSpPr/>
          <p:nvPr/>
        </p:nvSpPr>
        <p:spPr>
          <a:xfrm>
            <a:off x="1168213" y="3623091"/>
            <a:ext cx="1683428" cy="2020648"/>
          </a:xfrm>
          <a:prstGeom prst="rect">
            <a:avLst/>
          </a:prstGeom>
          <a:noFill/>
          <a:ln w="19050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포스코 건설은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송도국제도시 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입주민을 대상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건강관리 정보 수집</a:t>
            </a:r>
            <a:r>
              <a:rPr lang="en-US" altLang="ko-KR" sz="1300" b="1">
                <a:solidFill>
                  <a:schemeClr val="tx1"/>
                </a:solidFill>
              </a:rPr>
              <a:t>,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분석 서비스 제공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5BCAF02-563D-4234-AFCC-DA8E8CA201ED}"/>
              </a:ext>
            </a:extLst>
          </p:cNvPr>
          <p:cNvSpPr/>
          <p:nvPr/>
        </p:nvSpPr>
        <p:spPr>
          <a:xfrm>
            <a:off x="7291234" y="3615931"/>
            <a:ext cx="1683428" cy="2020648"/>
          </a:xfrm>
          <a:prstGeom prst="rect">
            <a:avLst/>
          </a:prstGeom>
          <a:noFill/>
          <a:ln w="19050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협력 병원 대상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병원정보시스템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개발</a:t>
            </a:r>
            <a:r>
              <a:rPr lang="en-US" altLang="ko-KR" sz="1300" b="1">
                <a:solidFill>
                  <a:schemeClr val="tx1"/>
                </a:solidFill>
              </a:rPr>
              <a:t>, </a:t>
            </a:r>
            <a:r>
              <a:rPr lang="ko-KR" altLang="en-US" sz="1300" b="1">
                <a:solidFill>
                  <a:schemeClr val="tx1"/>
                </a:solidFill>
              </a:rPr>
              <a:t>보급 사업추진</a:t>
            </a:r>
            <a:r>
              <a:rPr lang="en-US" altLang="ko-KR" sz="1300" b="1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7231B3B-EDFA-4C6B-BA1A-3AEB3D009E13}"/>
              </a:ext>
            </a:extLst>
          </p:cNvPr>
          <p:cNvSpPr/>
          <p:nvPr/>
        </p:nvSpPr>
        <p:spPr>
          <a:xfrm>
            <a:off x="9280034" y="3618096"/>
            <a:ext cx="1683428" cy="2020648"/>
          </a:xfrm>
          <a:prstGeom prst="rect">
            <a:avLst/>
          </a:prstGeom>
          <a:noFill/>
          <a:ln w="19050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서울대 병원</a:t>
            </a:r>
            <a:r>
              <a:rPr lang="en-US" altLang="ko-KR" sz="1300" b="1">
                <a:solidFill>
                  <a:schemeClr val="tx1"/>
                </a:solidFill>
              </a:rPr>
              <a:t>,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길병원</a:t>
            </a:r>
            <a:r>
              <a:rPr lang="en-US" altLang="ko-KR" sz="1300" b="1">
                <a:solidFill>
                  <a:schemeClr val="tx1"/>
                </a:solidFill>
              </a:rPr>
              <a:t> ,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관련 기업 등과 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사업 협력 체결</a:t>
            </a:r>
            <a:r>
              <a:rPr lang="en-US" altLang="ko-KR" sz="1300" b="1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D54FBCD-D8EF-45DA-948F-A77A75F4E596}"/>
              </a:ext>
            </a:extLst>
          </p:cNvPr>
          <p:cNvSpPr/>
          <p:nvPr/>
        </p:nvSpPr>
        <p:spPr>
          <a:xfrm>
            <a:off x="1093910" y="5664369"/>
            <a:ext cx="10063320" cy="6119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500" b="1">
                <a:solidFill>
                  <a:schemeClr val="tx1"/>
                </a:solidFill>
              </a:rPr>
              <a:t>자사 제품 이용시에만 사용 가능</a:t>
            </a:r>
            <a:r>
              <a:rPr lang="en-US" altLang="ko-KR" sz="1500" b="1">
                <a:solidFill>
                  <a:schemeClr val="tx1"/>
                </a:solidFill>
              </a:rPr>
              <a:t>, </a:t>
            </a:r>
            <a:r>
              <a:rPr lang="ko-KR" altLang="en-US" sz="1500" b="1">
                <a:solidFill>
                  <a:schemeClr val="tx1"/>
                </a:solidFill>
              </a:rPr>
              <a:t>일부 연계 기관에서만 사용 가능</a:t>
            </a:r>
            <a:r>
              <a:rPr lang="en-US" altLang="ko-KR" sz="1500" b="1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9025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04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잠재원인 도출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F5161AD-F081-498E-8730-7A7A29D785A0}"/>
              </a:ext>
            </a:extLst>
          </p:cNvPr>
          <p:cNvCxnSpPr>
            <a:cxnSpLocks/>
          </p:cNvCxnSpPr>
          <p:nvPr/>
        </p:nvCxnSpPr>
        <p:spPr>
          <a:xfrm flipV="1">
            <a:off x="1385454" y="4368442"/>
            <a:ext cx="8515033" cy="51961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211BCDB-5FC8-4476-8AB3-6928DDE07E31}"/>
              </a:ext>
            </a:extLst>
          </p:cNvPr>
          <p:cNvCxnSpPr>
            <a:cxnSpLocks/>
          </p:cNvCxnSpPr>
          <p:nvPr/>
        </p:nvCxnSpPr>
        <p:spPr>
          <a:xfrm flipV="1">
            <a:off x="4025391" y="2627301"/>
            <a:ext cx="1822241" cy="1767122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3B1B722-2670-4E04-B197-A8C283DBB41F}"/>
              </a:ext>
            </a:extLst>
          </p:cNvPr>
          <p:cNvCxnSpPr>
            <a:cxnSpLocks/>
          </p:cNvCxnSpPr>
          <p:nvPr/>
        </p:nvCxnSpPr>
        <p:spPr>
          <a:xfrm>
            <a:off x="2113941" y="4394422"/>
            <a:ext cx="1505952" cy="1499842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B09A05F-104A-4CC7-BCED-11D55EC2F085}"/>
              </a:ext>
            </a:extLst>
          </p:cNvPr>
          <p:cNvCxnSpPr>
            <a:cxnSpLocks/>
          </p:cNvCxnSpPr>
          <p:nvPr/>
        </p:nvCxnSpPr>
        <p:spPr>
          <a:xfrm flipV="1">
            <a:off x="7837923" y="2646804"/>
            <a:ext cx="1777132" cy="1712112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3DAEE4B-C0EB-4C8F-96C6-CE7CC5CF0462}"/>
              </a:ext>
            </a:extLst>
          </p:cNvPr>
          <p:cNvSpPr/>
          <p:nvPr/>
        </p:nvSpPr>
        <p:spPr>
          <a:xfrm>
            <a:off x="5276781" y="2047811"/>
            <a:ext cx="1739655" cy="569964"/>
          </a:xfrm>
          <a:prstGeom prst="rect">
            <a:avLst/>
          </a:prstGeom>
          <a:noFill/>
          <a:ln w="28575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조기진단체계 부재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94297C-BE3E-4F6D-A855-17098B8DFE71}"/>
              </a:ext>
            </a:extLst>
          </p:cNvPr>
          <p:cNvSpPr/>
          <p:nvPr/>
        </p:nvSpPr>
        <p:spPr>
          <a:xfrm>
            <a:off x="9068675" y="2049602"/>
            <a:ext cx="2123768" cy="569964"/>
          </a:xfrm>
          <a:prstGeom prst="rect">
            <a:avLst/>
          </a:prstGeom>
          <a:noFill/>
          <a:ln w="28575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지역별 의료서비스 불균형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0ED984-5677-4CDE-9962-853A654D1F42}"/>
              </a:ext>
            </a:extLst>
          </p:cNvPr>
          <p:cNvSpPr/>
          <p:nvPr/>
        </p:nvSpPr>
        <p:spPr>
          <a:xfrm>
            <a:off x="2727494" y="5894264"/>
            <a:ext cx="1750797" cy="569964"/>
          </a:xfrm>
          <a:prstGeom prst="rect">
            <a:avLst/>
          </a:prstGeom>
          <a:noFill/>
          <a:ln w="28575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의료비용 부담증가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DDAF845-B20B-4B4B-855F-809ACAF8EE06}"/>
              </a:ext>
            </a:extLst>
          </p:cNvPr>
          <p:cNvSpPr/>
          <p:nvPr/>
        </p:nvSpPr>
        <p:spPr>
          <a:xfrm>
            <a:off x="7173223" y="5903296"/>
            <a:ext cx="1787341" cy="569964"/>
          </a:xfrm>
          <a:prstGeom prst="rect">
            <a:avLst/>
          </a:prstGeom>
          <a:noFill/>
          <a:ln w="28575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진단 가이드라인 부재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254D153-97AA-41E7-8BF1-C59DFF38270D}"/>
              </a:ext>
            </a:extLst>
          </p:cNvPr>
          <p:cNvCxnSpPr>
            <a:cxnSpLocks/>
          </p:cNvCxnSpPr>
          <p:nvPr/>
        </p:nvCxnSpPr>
        <p:spPr>
          <a:xfrm>
            <a:off x="6550596" y="4385534"/>
            <a:ext cx="1516298" cy="1516298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D441C48-6185-48C6-B833-92B12BB4EA92}"/>
              </a:ext>
            </a:extLst>
          </p:cNvPr>
          <p:cNvSpPr/>
          <p:nvPr/>
        </p:nvSpPr>
        <p:spPr>
          <a:xfrm>
            <a:off x="9900146" y="4026533"/>
            <a:ext cx="2144438" cy="683815"/>
          </a:xfrm>
          <a:prstGeom prst="rect">
            <a:avLst/>
          </a:prstGeom>
          <a:noFill/>
          <a:ln w="28575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급속한 고령화와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만성질환 환자 증가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CFB1AB9-9E50-40A7-90C9-045B18D6BFB7}"/>
              </a:ext>
            </a:extLst>
          </p:cNvPr>
          <p:cNvCxnSpPr/>
          <p:nvPr/>
        </p:nvCxnSpPr>
        <p:spPr>
          <a:xfrm flipH="1">
            <a:off x="1823375" y="4667710"/>
            <a:ext cx="560439" cy="560439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0679924-B0AA-4019-B32F-8EC8C93FA259}"/>
              </a:ext>
            </a:extLst>
          </p:cNvPr>
          <p:cNvCxnSpPr>
            <a:cxnSpLocks/>
          </p:cNvCxnSpPr>
          <p:nvPr/>
        </p:nvCxnSpPr>
        <p:spPr>
          <a:xfrm flipH="1">
            <a:off x="3182229" y="5019763"/>
            <a:ext cx="448190" cy="440769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6348C6E-A88E-4B57-B4CC-3364BDC7797F}"/>
              </a:ext>
            </a:extLst>
          </p:cNvPr>
          <p:cNvCxnSpPr>
            <a:cxnSpLocks/>
          </p:cNvCxnSpPr>
          <p:nvPr/>
        </p:nvCxnSpPr>
        <p:spPr>
          <a:xfrm flipH="1">
            <a:off x="6598927" y="4784366"/>
            <a:ext cx="367543" cy="368434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2258655-6B0B-4105-B2BA-0B4CF12A12B2}"/>
              </a:ext>
            </a:extLst>
          </p:cNvPr>
          <p:cNvCxnSpPr/>
          <p:nvPr/>
        </p:nvCxnSpPr>
        <p:spPr>
          <a:xfrm flipH="1" flipV="1">
            <a:off x="4478291" y="2963157"/>
            <a:ext cx="490767" cy="490767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BC760D9-2D1B-4F7D-BC19-3B35DC4A5CC6}"/>
              </a:ext>
            </a:extLst>
          </p:cNvPr>
          <p:cNvCxnSpPr/>
          <p:nvPr/>
        </p:nvCxnSpPr>
        <p:spPr>
          <a:xfrm flipH="1" flipV="1">
            <a:off x="5558362" y="2866936"/>
            <a:ext cx="490767" cy="490767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62572AE-79E0-4053-BB01-305D25C539C9}"/>
              </a:ext>
            </a:extLst>
          </p:cNvPr>
          <p:cNvCxnSpPr/>
          <p:nvPr/>
        </p:nvCxnSpPr>
        <p:spPr>
          <a:xfrm flipH="1" flipV="1">
            <a:off x="8469797" y="2860232"/>
            <a:ext cx="490767" cy="490767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4CE1244-5807-4A01-B7B9-865E0B216A9E}"/>
              </a:ext>
            </a:extLst>
          </p:cNvPr>
          <p:cNvCxnSpPr/>
          <p:nvPr/>
        </p:nvCxnSpPr>
        <p:spPr>
          <a:xfrm flipH="1" flipV="1">
            <a:off x="9369671" y="2847278"/>
            <a:ext cx="490767" cy="490767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FB81125-0916-43C6-99FD-DE0F42F63F6E}"/>
              </a:ext>
            </a:extLst>
          </p:cNvPr>
          <p:cNvSpPr/>
          <p:nvPr/>
        </p:nvSpPr>
        <p:spPr>
          <a:xfrm>
            <a:off x="916265" y="5152800"/>
            <a:ext cx="1516299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정부지원 부족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054F0C5-4E97-43DF-A49B-E285D9CA7CA8}"/>
              </a:ext>
            </a:extLst>
          </p:cNvPr>
          <p:cNvSpPr/>
          <p:nvPr/>
        </p:nvSpPr>
        <p:spPr>
          <a:xfrm>
            <a:off x="3008250" y="4558292"/>
            <a:ext cx="1516299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미흡한 노후 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소득보장 정책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D58A5C7-734B-4BCB-85E1-F92B7817F961}"/>
              </a:ext>
            </a:extLst>
          </p:cNvPr>
          <p:cNvSpPr/>
          <p:nvPr/>
        </p:nvSpPr>
        <p:spPr>
          <a:xfrm>
            <a:off x="5692198" y="5225427"/>
            <a:ext cx="1516299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의료기관 간 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데이터 공유 부족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EBF2954-68BA-4B76-A06A-CF3515305B6B}"/>
              </a:ext>
            </a:extLst>
          </p:cNvPr>
          <p:cNvSpPr/>
          <p:nvPr/>
        </p:nvSpPr>
        <p:spPr>
          <a:xfrm>
            <a:off x="3720141" y="2610691"/>
            <a:ext cx="1516299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플랫폼 부재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A23BB70-E43B-4688-A1FF-63B351D963EB}"/>
              </a:ext>
            </a:extLst>
          </p:cNvPr>
          <p:cNvSpPr/>
          <p:nvPr/>
        </p:nvSpPr>
        <p:spPr>
          <a:xfrm>
            <a:off x="5337850" y="3342119"/>
            <a:ext cx="1516299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통합 데이터 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시스템 부재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658B3DE-0485-42AA-90CC-D7C49FB261DD}"/>
              </a:ext>
            </a:extLst>
          </p:cNvPr>
          <p:cNvSpPr/>
          <p:nvPr/>
        </p:nvSpPr>
        <p:spPr>
          <a:xfrm>
            <a:off x="7616376" y="2481969"/>
            <a:ext cx="1516299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지방 인력 부족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D65D4C9-7C29-429D-AD51-19CE1E0DC9AB}"/>
              </a:ext>
            </a:extLst>
          </p:cNvPr>
          <p:cNvSpPr/>
          <p:nvPr/>
        </p:nvSpPr>
        <p:spPr>
          <a:xfrm>
            <a:off x="9235965" y="3342213"/>
            <a:ext cx="1516299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지방 의료시설 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부족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500D369A-55F4-43C5-BC14-8EBAB704F6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524340"/>
              </p:ext>
            </p:extLst>
          </p:nvPr>
        </p:nvGraphicFramePr>
        <p:xfrm>
          <a:off x="346537" y="1275071"/>
          <a:ext cx="3560446" cy="14312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5642">
                  <a:extLst>
                    <a:ext uri="{9D8B030D-6E8A-4147-A177-3AD203B41FA5}">
                      <a16:colId xmlns:a16="http://schemas.microsoft.com/office/drawing/2014/main" val="2715761141"/>
                    </a:ext>
                  </a:extLst>
                </a:gridCol>
                <a:gridCol w="783311">
                  <a:extLst>
                    <a:ext uri="{9D8B030D-6E8A-4147-A177-3AD203B41FA5}">
                      <a16:colId xmlns:a16="http://schemas.microsoft.com/office/drawing/2014/main" val="1656096510"/>
                    </a:ext>
                  </a:extLst>
                </a:gridCol>
                <a:gridCol w="781493">
                  <a:extLst>
                    <a:ext uri="{9D8B030D-6E8A-4147-A177-3AD203B41FA5}">
                      <a16:colId xmlns:a16="http://schemas.microsoft.com/office/drawing/2014/main" val="2576305705"/>
                    </a:ext>
                  </a:extLst>
                </a:gridCol>
              </a:tblGrid>
              <a:tr h="238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성과지표</a:t>
                      </a:r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현재수준</a:t>
                      </a:r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최종 목표</a:t>
                      </a:r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327431"/>
                  </a:ext>
                </a:extLst>
              </a:tr>
              <a:tr h="2385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/>
                        <a:t>1. </a:t>
                      </a:r>
                      <a:r>
                        <a:rPr lang="ko-KR" altLang="en-US" sz="900" b="1"/>
                        <a:t>디바이스 연동 플랫폼 구축</a:t>
                      </a:r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/>
                        <a:t>-</a:t>
                      </a:r>
                      <a:endParaRPr lang="ko-KR" altLang="en-US" sz="900" b="1"/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/>
                        <a:t>구축</a:t>
                      </a:r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220341"/>
                  </a:ext>
                </a:extLst>
              </a:tr>
              <a:tr h="2385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/>
                        <a:t>2. </a:t>
                      </a:r>
                      <a:r>
                        <a:rPr lang="ko-KR" altLang="en-US" sz="900" b="1"/>
                        <a:t>서비스 지속 참여율</a:t>
                      </a:r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/>
                        <a:t>-</a:t>
                      </a:r>
                      <a:endParaRPr lang="ko-KR" altLang="en-US" sz="900" b="1"/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/>
                        <a:t>75%</a:t>
                      </a:r>
                      <a:endParaRPr lang="ko-KR" altLang="en-US" sz="900" b="1"/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085096"/>
                  </a:ext>
                </a:extLst>
              </a:tr>
              <a:tr h="2385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/>
                        <a:t>3. </a:t>
                      </a:r>
                      <a:r>
                        <a:rPr lang="ko-KR" altLang="en-US" sz="900" b="1"/>
                        <a:t>건강행태 </a:t>
                      </a:r>
                      <a:r>
                        <a:rPr lang="en-US" altLang="ko-KR" sz="900" b="1"/>
                        <a:t>1</a:t>
                      </a:r>
                      <a:r>
                        <a:rPr lang="ko-KR" altLang="en-US" sz="900" b="1"/>
                        <a:t>개 이상 개선율</a:t>
                      </a:r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/>
                        <a:t>-</a:t>
                      </a:r>
                      <a:endParaRPr lang="ko-KR" altLang="en-US" sz="900" b="1"/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/>
                        <a:t>50%</a:t>
                      </a:r>
                      <a:endParaRPr lang="ko-KR" altLang="en-US" sz="900" b="1"/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131160"/>
                  </a:ext>
                </a:extLst>
              </a:tr>
              <a:tr h="2385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/>
                        <a:t>4. </a:t>
                      </a:r>
                      <a:r>
                        <a:rPr lang="ko-KR" altLang="en-US" sz="900" b="1"/>
                        <a:t>건강위험요인 </a:t>
                      </a:r>
                      <a:r>
                        <a:rPr lang="en-US" altLang="ko-KR" sz="900" b="1"/>
                        <a:t>1</a:t>
                      </a:r>
                      <a:r>
                        <a:rPr lang="ko-KR" altLang="en-US" sz="900" b="1"/>
                        <a:t>개 이상 감소율</a:t>
                      </a:r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/>
                        <a:t>-</a:t>
                      </a:r>
                      <a:endParaRPr lang="ko-KR" altLang="en-US" sz="900" b="1"/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/>
                        <a:t>50%</a:t>
                      </a:r>
                      <a:endParaRPr lang="ko-KR" altLang="en-US" sz="900" b="1"/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00699"/>
                  </a:ext>
                </a:extLst>
              </a:tr>
              <a:tr h="2385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/>
                        <a:t>5. </a:t>
                      </a:r>
                      <a:r>
                        <a:rPr lang="ko-KR" altLang="en-US" sz="900" b="1"/>
                        <a:t>서비스 만족도</a:t>
                      </a:r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/>
                        <a:t>-</a:t>
                      </a:r>
                      <a:endParaRPr lang="ko-KR" altLang="en-US" sz="900" b="1"/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/>
                        <a:t>80</a:t>
                      </a:r>
                      <a:r>
                        <a:rPr lang="ko-KR" altLang="en-US" sz="900" b="1"/>
                        <a:t>점</a:t>
                      </a:r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415200"/>
                  </a:ext>
                </a:extLst>
              </a:tr>
            </a:tbl>
          </a:graphicData>
        </a:graphic>
      </p:graphicFrame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9D79C0A-E1D2-4592-9A0C-420D1A960328}"/>
              </a:ext>
            </a:extLst>
          </p:cNvPr>
          <p:cNvCxnSpPr/>
          <p:nvPr/>
        </p:nvCxnSpPr>
        <p:spPr>
          <a:xfrm flipH="1" flipV="1">
            <a:off x="3840566" y="3605276"/>
            <a:ext cx="490767" cy="490767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BE1E1DA-7ED8-4EBA-9349-B2E757DDF2CF}"/>
              </a:ext>
            </a:extLst>
          </p:cNvPr>
          <p:cNvSpPr/>
          <p:nvPr/>
        </p:nvSpPr>
        <p:spPr>
          <a:xfrm>
            <a:off x="3004794" y="3204183"/>
            <a:ext cx="1651832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기업 투자 미흡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90428D2-7C2D-41DF-A1AA-D55C2E688D71}"/>
              </a:ext>
            </a:extLst>
          </p:cNvPr>
          <p:cNvCxnSpPr/>
          <p:nvPr/>
        </p:nvCxnSpPr>
        <p:spPr>
          <a:xfrm flipH="1" flipV="1">
            <a:off x="7726216" y="3489886"/>
            <a:ext cx="490767" cy="490767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FA5B7B1-5570-4366-81F3-5C31D37D8AC2}"/>
              </a:ext>
            </a:extLst>
          </p:cNvPr>
          <p:cNvSpPr/>
          <p:nvPr/>
        </p:nvSpPr>
        <p:spPr>
          <a:xfrm>
            <a:off x="6915867" y="3100425"/>
            <a:ext cx="1516299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수도권 인구밀집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6678EC6-5D20-4411-8CC2-CF146615C94F}"/>
              </a:ext>
            </a:extLst>
          </p:cNvPr>
          <p:cNvCxnSpPr>
            <a:cxnSpLocks/>
          </p:cNvCxnSpPr>
          <p:nvPr/>
        </p:nvCxnSpPr>
        <p:spPr>
          <a:xfrm flipH="1">
            <a:off x="7651020" y="5061949"/>
            <a:ext cx="405248" cy="406231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DD24590-6F1F-4339-848C-C06FAD0E5C60}"/>
              </a:ext>
            </a:extLst>
          </p:cNvPr>
          <p:cNvSpPr/>
          <p:nvPr/>
        </p:nvSpPr>
        <p:spPr>
          <a:xfrm>
            <a:off x="7253745" y="4644368"/>
            <a:ext cx="1689291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전문가 간 의견차이</a:t>
            </a:r>
            <a:endParaRPr lang="en-US" altLang="ko-KR" sz="13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959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05</a:t>
            </a:r>
            <a:r>
              <a:rPr lang="en-US" altLang="ko-KR" sz="4667" b="1" dirty="0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잠재원인 우선순위</a:t>
            </a:r>
            <a:r>
              <a:rPr lang="en-US" altLang="ko-KR" sz="35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23CB67A-A3C1-44A4-87CF-76C6183885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634193"/>
              </p:ext>
            </p:extLst>
          </p:nvPr>
        </p:nvGraphicFramePr>
        <p:xfrm>
          <a:off x="1041031" y="1676197"/>
          <a:ext cx="10116496" cy="4483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5296">
                  <a:extLst>
                    <a:ext uri="{9D8B030D-6E8A-4147-A177-3AD203B41FA5}">
                      <a16:colId xmlns:a16="http://schemas.microsoft.com/office/drawing/2014/main" val="2715761141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805242912"/>
                    </a:ext>
                  </a:extLst>
                </a:gridCol>
                <a:gridCol w="1477818">
                  <a:extLst>
                    <a:ext uri="{9D8B030D-6E8A-4147-A177-3AD203B41FA5}">
                      <a16:colId xmlns:a16="http://schemas.microsoft.com/office/drawing/2014/main" val="3958692867"/>
                    </a:ext>
                  </a:extLst>
                </a:gridCol>
                <a:gridCol w="1440873">
                  <a:extLst>
                    <a:ext uri="{9D8B030D-6E8A-4147-A177-3AD203B41FA5}">
                      <a16:colId xmlns:a16="http://schemas.microsoft.com/office/drawing/2014/main" val="3637379092"/>
                    </a:ext>
                  </a:extLst>
                </a:gridCol>
                <a:gridCol w="1450109">
                  <a:extLst>
                    <a:ext uri="{9D8B030D-6E8A-4147-A177-3AD203B41FA5}">
                      <a16:colId xmlns:a16="http://schemas.microsoft.com/office/drawing/2014/main" val="780437571"/>
                    </a:ext>
                  </a:extLst>
                </a:gridCol>
              </a:tblGrid>
              <a:tr h="331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잠재원인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분석가능성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합계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선정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327431"/>
                  </a:ext>
                </a:extLst>
              </a:tr>
              <a:tr h="331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조기진단체계 부재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6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X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220341"/>
                  </a:ext>
                </a:extLst>
              </a:tr>
              <a:tr h="331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지역별 의료서비스 불균형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12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O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085096"/>
                  </a:ext>
                </a:extLst>
              </a:tr>
              <a:tr h="331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진단 가이드라인 부재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4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X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6073496"/>
                  </a:ext>
                </a:extLst>
              </a:tr>
              <a:tr h="331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의료비용 부담증가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12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O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131160"/>
                  </a:ext>
                </a:extLst>
              </a:tr>
              <a:tr h="331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플랫폼 부재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4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X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00699"/>
                  </a:ext>
                </a:extLst>
              </a:tr>
              <a:tr h="271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의료시설 부족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18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O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415200"/>
                  </a:ext>
                </a:extLst>
              </a:tr>
              <a:tr h="271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의료기관 인력부족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18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O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997298"/>
                  </a:ext>
                </a:extLst>
              </a:tr>
              <a:tr h="271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지방 인력부족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6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X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714318"/>
                  </a:ext>
                </a:extLst>
              </a:tr>
              <a:tr h="271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지방 의료시설 부족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12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O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48641"/>
                  </a:ext>
                </a:extLst>
              </a:tr>
              <a:tr h="271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수도권 인구 밀집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6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X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683282"/>
                  </a:ext>
                </a:extLst>
              </a:tr>
              <a:tr h="271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의료기관 간 데이터 공유 부족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X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37423"/>
                  </a:ext>
                </a:extLst>
              </a:tr>
              <a:tr h="271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전문의 간 의견차이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X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257076"/>
                  </a:ext>
                </a:extLst>
              </a:tr>
              <a:tr h="271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정부지원 부족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X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478680"/>
                  </a:ext>
                </a:extLst>
              </a:tr>
              <a:tr h="271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노인 일자리 부족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12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O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503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8692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06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조사내용 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23CB67A-A3C1-44A4-87CF-76C6183885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23893"/>
              </p:ext>
            </p:extLst>
          </p:nvPr>
        </p:nvGraphicFramePr>
        <p:xfrm>
          <a:off x="1037752" y="1777801"/>
          <a:ext cx="10116496" cy="35768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3464">
                  <a:extLst>
                    <a:ext uri="{9D8B030D-6E8A-4147-A177-3AD203B41FA5}">
                      <a16:colId xmlns:a16="http://schemas.microsoft.com/office/drawing/2014/main" val="2715761141"/>
                    </a:ext>
                  </a:extLst>
                </a:gridCol>
                <a:gridCol w="5033395">
                  <a:extLst>
                    <a:ext uri="{9D8B030D-6E8A-4147-A177-3AD203B41FA5}">
                      <a16:colId xmlns:a16="http://schemas.microsoft.com/office/drawing/2014/main" val="805242912"/>
                    </a:ext>
                  </a:extLst>
                </a:gridCol>
                <a:gridCol w="1929637">
                  <a:extLst>
                    <a:ext uri="{9D8B030D-6E8A-4147-A177-3AD203B41FA5}">
                      <a16:colId xmlns:a16="http://schemas.microsoft.com/office/drawing/2014/main" val="7804375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잠재원인</a:t>
                      </a:r>
                    </a:p>
                  </a:txBody>
                  <a:tcPr marL="78775" marR="78775" marT="39387" marB="3938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/>
                        <a:t>조사대상</a:t>
                      </a:r>
                      <a:endParaRPr lang="ko-KR" altLang="en-US" sz="15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/>
                        <a:t>자료출처</a:t>
                      </a:r>
                      <a:endParaRPr lang="ko-KR" altLang="en-US" sz="15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327431"/>
                  </a:ext>
                </a:extLst>
              </a:tr>
              <a:tr h="17616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/>
                        <a:t>조기 진단체계 부재</a:t>
                      </a:r>
                    </a:p>
                  </a:txBody>
                  <a:tcPr marL="78775" marR="78775" marT="39387" marB="3938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스마트 헬스케어 시장 현황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산업통상자원부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220341"/>
                  </a:ext>
                </a:extLst>
              </a:tr>
              <a:tr h="17616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 b="1"/>
                    </a:p>
                  </a:txBody>
                  <a:tcPr marL="78775" marR="78775" marT="39387" marB="3938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기업 투자 미흡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627345"/>
                  </a:ext>
                </a:extLst>
              </a:tr>
              <a:tr h="353680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/>
                    </a:p>
                  </a:txBody>
                  <a:tcPr marL="78775" marR="78775" marT="39387" marB="3938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지역별 보건의료기관종별 분포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보건복지부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131160"/>
                  </a:ext>
                </a:extLst>
              </a:tr>
              <a:tr h="353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/>
                        <a:t>지역별 의료서비스 불균형</a:t>
                      </a:r>
                      <a:endParaRPr lang="ko-KR" altLang="en-US" sz="1300" b="1" dirty="0"/>
                    </a:p>
                  </a:txBody>
                  <a:tcPr marL="78775" marR="78775" marT="39387" marB="3938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지역별 인구 및 인구밀도 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보건복지부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00699"/>
                  </a:ext>
                </a:extLst>
              </a:tr>
              <a:tr h="334725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/>
                    </a:p>
                  </a:txBody>
                  <a:tcPr marL="78775" marR="78775" marT="39387" marB="3938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병원 종병 의사 인력 현황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보건복지부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415200"/>
                  </a:ext>
                </a:extLst>
              </a:tr>
              <a:tr h="33472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/>
                        <a:t>의료비용 부담 증가</a:t>
                      </a:r>
                      <a:endParaRPr lang="ko-KR" altLang="en-US" sz="1300" b="1" dirty="0"/>
                    </a:p>
                  </a:txBody>
                  <a:tcPr marL="78775" marR="78775" marT="39387" marB="3938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의료비 지원금액 현황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보건복지부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997298"/>
                  </a:ext>
                </a:extLst>
              </a:tr>
              <a:tr h="3347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b="1" dirty="0"/>
                    </a:p>
                  </a:txBody>
                  <a:tcPr marL="78775" marR="78775" marT="39387" marB="3938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노후생활 보조금 지원 현황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통계청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714318"/>
                  </a:ext>
                </a:extLst>
              </a:tr>
              <a:tr h="334725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/>
                    </a:p>
                  </a:txBody>
                  <a:tcPr marL="78775" marR="78775" marT="39387" marB="3938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질병별 진단 가이드라인 현황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대한내과학회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683282"/>
                  </a:ext>
                </a:extLst>
              </a:tr>
              <a:tr h="334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/>
                        <a:t>진단 가이드라인 부재</a:t>
                      </a:r>
                      <a:endParaRPr lang="ko-KR" altLang="en-US" sz="1300" b="1" dirty="0"/>
                    </a:p>
                  </a:txBody>
                  <a:tcPr marL="78775" marR="78775" marT="39387" marB="3938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암 종별 오진율 현황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한국소비자원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37423"/>
                  </a:ext>
                </a:extLst>
              </a:tr>
              <a:tr h="334725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전체 오진 중 암 비중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인터넷 조사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257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3284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1260</TotalTime>
  <Words>645</Words>
  <Application>Microsoft Office PowerPoint</Application>
  <PresentationFormat>와이드스크린</PresentationFormat>
  <Paragraphs>237</Paragraphs>
  <Slides>10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Futura Std Book</vt:lpstr>
      <vt:lpstr>Arial</vt:lpstr>
      <vt:lpstr>맑은 고딕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에녹 김</dc:creator>
  <cp:lastModifiedBy>에녹 김</cp:lastModifiedBy>
  <cp:revision>136</cp:revision>
  <dcterms:created xsi:type="dcterms:W3CDTF">2019-05-03T11:51:46Z</dcterms:created>
  <dcterms:modified xsi:type="dcterms:W3CDTF">2019-05-15T02:58:05Z</dcterms:modified>
</cp:coreProperties>
</file>